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362" r:id="rId9"/>
    <p:sldId id="363" r:id="rId10"/>
    <p:sldId id="365" r:id="rId11"/>
    <p:sldId id="366" r:id="rId12"/>
    <p:sldId id="364" r:id="rId13"/>
    <p:sldId id="263" r:id="rId14"/>
    <p:sldId id="264" r:id="rId15"/>
    <p:sldId id="265" r:id="rId16"/>
    <p:sldId id="266" r:id="rId17"/>
    <p:sldId id="367" r:id="rId18"/>
    <p:sldId id="267" r:id="rId19"/>
    <p:sldId id="268" r:id="rId20"/>
    <p:sldId id="269" r:id="rId21"/>
    <p:sldId id="271" r:id="rId22"/>
    <p:sldId id="370" r:id="rId23"/>
    <p:sldId id="369" r:id="rId24"/>
    <p:sldId id="371" r:id="rId25"/>
    <p:sldId id="372" r:id="rId26"/>
    <p:sldId id="272" r:id="rId27"/>
    <p:sldId id="368" r:id="rId28"/>
    <p:sldId id="274" r:id="rId29"/>
    <p:sldId id="275" r:id="rId30"/>
    <p:sldId id="276" r:id="rId31"/>
    <p:sldId id="277" r:id="rId32"/>
    <p:sldId id="278" r:id="rId33"/>
    <p:sldId id="279" r:id="rId34"/>
    <p:sldId id="280" r:id="rId35"/>
    <p:sldId id="281"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73" r:id="rId54"/>
    <p:sldId id="374" r:id="rId55"/>
    <p:sldId id="375" r:id="rId56"/>
    <p:sldId id="376" r:id="rId57"/>
    <p:sldId id="300" r:id="rId58"/>
    <p:sldId id="301" r:id="rId59"/>
    <p:sldId id="303" r:id="rId60"/>
    <p:sldId id="377" r:id="rId61"/>
    <p:sldId id="378" r:id="rId62"/>
    <p:sldId id="379" r:id="rId63"/>
    <p:sldId id="304" r:id="rId64"/>
    <p:sldId id="305" r:id="rId65"/>
    <p:sldId id="382" r:id="rId66"/>
    <p:sldId id="306" r:id="rId67"/>
    <p:sldId id="307" r:id="rId68"/>
    <p:sldId id="308" r:id="rId69"/>
    <p:sldId id="309" r:id="rId70"/>
    <p:sldId id="310" r:id="rId71"/>
    <p:sldId id="311" r:id="rId72"/>
    <p:sldId id="381" r:id="rId73"/>
    <p:sldId id="312" r:id="rId74"/>
    <p:sldId id="313" r:id="rId75"/>
    <p:sldId id="314" r:id="rId76"/>
    <p:sldId id="316" r:id="rId77"/>
    <p:sldId id="317" r:id="rId78"/>
    <p:sldId id="383" r:id="rId79"/>
    <p:sldId id="318" r:id="rId80"/>
    <p:sldId id="319" r:id="rId81"/>
  </p:sldIdLst>
  <p:sldSz cx="12192000" cy="6858000"/>
  <p:notesSz cx="6858000" cy="9144000"/>
  <p:embeddedFontLst>
    <p:embeddedFont>
      <p:font typeface="Calibri" panose="020F050202020403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6" roundtripDataSignature="AMtx7mii7PasUowYRbv/iQnfa6vo+l7s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88FD41-370E-4633-9BB1-98FD06DA8DCC}">
  <a:tblStyle styleId="{E788FD41-370E-4633-9BB1-98FD06DA8DC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6D31138-F334-441A-BE58-55AC761326F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6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28" Type="http://schemas.openxmlformats.org/officeDocument/2006/relationships/viewProps" Target="viewProps.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2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958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64aad1b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4464aad1b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14464aad1b1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4464aad1b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4464aad1b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14464aad1b1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464aad1b1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464aad1b1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5eb60f36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145eb60f3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5aa5eec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45aa5eecf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g145aa5eecf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5eb60f366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145eb60f366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5aa5eecfc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145aa5eecfc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5aa5eecfc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145aa5eecf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5aa5eecfc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145aa5eecf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5aa5eecfc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145aa5eecfc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145aa5eecfc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5aa5eecfc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145aa5eecfc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g145aa5eecfc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b51d4441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g14b51d4441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b51d44415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14b51d4441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5aa5eecf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45aa5eecf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145aa5eecf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b51d4441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14b51d4441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4b51d44415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14b51d44415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3c3bd0df0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53c3bd0df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3c3bd0df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53c3bd0df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45aa5eecfc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145aa5eecf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3c3bd0df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153c3bd0df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53c3bd0df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153c3bd0df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53c3bd0df0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53c3bd0df0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5aa5eecf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145aa5eecf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116N54C301 (2023)</a:t>
            </a:r>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IN"/>
              <a:t>116N54C301 (2023)</a:t>
            </a:r>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eedBackSampleForm.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ResponsesInGraphicalForm.pdf" TargetMode="External"/><Relationship Id="rId4" Type="http://schemas.openxmlformats.org/officeDocument/2006/relationships/hyperlink" Target="LY-KJSCE-2014%20Autonomous%20Curriculum%20Feedback%20(Responses).xls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600"/>
              <a:buFont typeface="Times New Roman"/>
              <a:buNone/>
            </a:pPr>
            <a:r>
              <a:rPr lang="en-US" sz="6600" b="1">
                <a:latin typeface="Times New Roman"/>
                <a:ea typeface="Times New Roman"/>
                <a:cs typeface="Times New Roman"/>
                <a:sym typeface="Times New Roman"/>
              </a:rPr>
              <a:t>Data Visualization</a:t>
            </a:r>
            <a:endParaRPr sz="6600"/>
          </a:p>
        </p:txBody>
      </p:sp>
      <p:sp>
        <p:nvSpPr>
          <p:cNvPr id="89" name="Google Shape;89;p1"/>
          <p:cNvSpPr txBox="1">
            <a:spLocks noGrp="1"/>
          </p:cNvSpPr>
          <p:nvPr>
            <p:ph type="subTitle" idx="1"/>
          </p:nvPr>
        </p:nvSpPr>
        <p:spPr>
          <a:xfrm>
            <a:off x="1524000" y="3870979"/>
            <a:ext cx="9144000" cy="636475"/>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4000"/>
              <a:buNone/>
            </a:pPr>
            <a:r>
              <a:rPr lang="en-US" sz="4000" b="1">
                <a:latin typeface="Times New Roman"/>
                <a:ea typeface="Times New Roman"/>
                <a:cs typeface="Times New Roman"/>
                <a:sym typeface="Times New Roman"/>
              </a:rPr>
              <a:t>116N54C301</a:t>
            </a:r>
            <a:endParaRPr sz="4000"/>
          </a:p>
        </p:txBody>
      </p:sp>
      <p:graphicFrame>
        <p:nvGraphicFramePr>
          <p:cNvPr id="90" name="Google Shape;90;p1"/>
          <p:cNvGraphicFramePr/>
          <p:nvPr/>
        </p:nvGraphicFramePr>
        <p:xfrm>
          <a:off x="945776" y="56929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 name="Google Shape;9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solidFill>
                <a:srgbClr val="833C0B"/>
              </a:solidFill>
            </a:endParaRPr>
          </a:p>
        </p:txBody>
      </p:sp>
      <p:sp>
        <p:nvSpPr>
          <p:cNvPr id="92" name="Google Shape;9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a:t>
            </a:fld>
            <a:endParaRPr/>
          </a:p>
        </p:txBody>
      </p:sp>
      <p:sp>
        <p:nvSpPr>
          <p:cNvPr id="93" name="Google Shape;93;p1"/>
          <p:cNvSpPr txBox="1"/>
          <p:nvPr/>
        </p:nvSpPr>
        <p:spPr>
          <a:xfrm>
            <a:off x="2377975" y="4992425"/>
            <a:ext cx="7606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FF0000"/>
                </a:solidFill>
                <a:latin typeface="Calibri"/>
                <a:ea typeface="Calibri"/>
                <a:cs typeface="Calibri"/>
                <a:sym typeface="Calibri"/>
              </a:rPr>
              <a:t>Module 1</a:t>
            </a:r>
            <a:endParaRPr sz="4400">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73" t="26061" r="43665" b="11667"/>
          <a:stretch/>
        </p:blipFill>
        <p:spPr bwMode="auto">
          <a:xfrm>
            <a:off x="2495600" y="2254680"/>
            <a:ext cx="6286501" cy="427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a:solidFill>
                  <a:schemeClr val="accent5">
                    <a:lumMod val="75000"/>
                  </a:schemeClr>
                </a:solidFill>
                <a:latin typeface="Times New Roman"/>
                <a:ea typeface="Times New Roman"/>
                <a:cs typeface="Times New Roman"/>
                <a:sym typeface="Times New Roman"/>
              </a:rPr>
              <a:t>compared </a:t>
            </a:r>
            <a:r>
              <a:rPr lang="en-US" sz="2400" b="1" dirty="0">
                <a:solidFill>
                  <a:schemeClr val="accent5">
                    <a:lumMod val="75000"/>
                  </a:schemeClr>
                </a:solidFill>
                <a:latin typeface="Times New Roman"/>
                <a:ea typeface="Times New Roman"/>
                <a:cs typeface="Times New Roman"/>
                <a:sym typeface="Times New Roman"/>
              </a:rPr>
              <a:t>to</a:t>
            </a:r>
            <a:r>
              <a:rPr lang="en-US" sz="2400" b="1" dirty="0">
                <a:solidFill>
                  <a:schemeClr val="accent2">
                    <a:lumMod val="60000"/>
                    <a:lumOff val="40000"/>
                  </a:schemeClr>
                </a:solidFill>
                <a:latin typeface="Times New Roman"/>
                <a:ea typeface="Times New Roman"/>
                <a:cs typeface="Times New Roman"/>
                <a:sym typeface="Times New Roman"/>
              </a:rPr>
              <a:t>  20%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a:solidFill>
                  <a:schemeClr val="accent2">
                    <a:lumMod val="40000"/>
                    <a:lumOff val="60000"/>
                  </a:schemeClr>
                </a:solidFill>
                <a:latin typeface="Times New Roman"/>
                <a:ea typeface="Times New Roman"/>
                <a:cs typeface="Times New Roman"/>
                <a:sym typeface="Times New Roman"/>
              </a:rPr>
              <a:t>10% of what we 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spTree>
    <p:extLst>
      <p:ext uri="{BB962C8B-B14F-4D97-AF65-F5344CB8AC3E}">
        <p14:creationId xmlns:p14="http://schemas.microsoft.com/office/powerpoint/2010/main" val="38456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58654" r="66080" b="10758"/>
          <a:stretch/>
        </p:blipFill>
        <p:spPr bwMode="auto">
          <a:xfrm>
            <a:off x="6672064" y="3111748"/>
            <a:ext cx="4176464" cy="341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a:solidFill>
                  <a:schemeClr val="accent5">
                    <a:lumMod val="75000"/>
                  </a:schemeClr>
                </a:solidFill>
                <a:latin typeface="Times New Roman"/>
                <a:ea typeface="Times New Roman"/>
                <a:cs typeface="Times New Roman"/>
                <a:sym typeface="Times New Roman"/>
              </a:rPr>
              <a:t>compared </a:t>
            </a:r>
            <a:r>
              <a:rPr lang="en-US" sz="2400" b="1" dirty="0">
                <a:solidFill>
                  <a:schemeClr val="accent5">
                    <a:lumMod val="75000"/>
                  </a:schemeClr>
                </a:solidFill>
                <a:latin typeface="Times New Roman"/>
                <a:ea typeface="Times New Roman"/>
                <a:cs typeface="Times New Roman"/>
                <a:sym typeface="Times New Roman"/>
              </a:rPr>
              <a:t>to</a:t>
            </a:r>
            <a:r>
              <a:rPr lang="en-US" sz="2400" b="1" dirty="0">
                <a:solidFill>
                  <a:schemeClr val="accent2">
                    <a:lumMod val="60000"/>
                    <a:lumOff val="40000"/>
                  </a:schemeClr>
                </a:solidFill>
                <a:latin typeface="Times New Roman"/>
                <a:ea typeface="Times New Roman"/>
                <a:cs typeface="Times New Roman"/>
                <a:sym typeface="Times New Roman"/>
              </a:rPr>
              <a:t>  20%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a:solidFill>
                  <a:schemeClr val="accent2">
                    <a:lumMod val="40000"/>
                    <a:lumOff val="60000"/>
                  </a:schemeClr>
                </a:solidFill>
                <a:latin typeface="Times New Roman"/>
                <a:ea typeface="Times New Roman"/>
                <a:cs typeface="Times New Roman"/>
                <a:sym typeface="Times New Roman"/>
              </a:rPr>
              <a:t>10% of what we 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263" y="2313310"/>
            <a:ext cx="5370744" cy="97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31495" r="66080" b="41273"/>
          <a:stretch/>
        </p:blipFill>
        <p:spPr bwMode="auto">
          <a:xfrm>
            <a:off x="846858" y="3210087"/>
            <a:ext cx="4457054" cy="324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87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17140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022016"/>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It takes just </a:t>
            </a:r>
            <a:r>
              <a:rPr lang="en-US" b="1" u="sng" dirty="0">
                <a:latin typeface="Times New Roman"/>
                <a:ea typeface="Times New Roman"/>
                <a:cs typeface="Times New Roman"/>
                <a:sym typeface="Times New Roman"/>
              </a:rPr>
              <a:t>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3432207"/>
            <a:ext cx="3312368" cy="273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48" y="3428999"/>
            <a:ext cx="3528392" cy="275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280" y="3411131"/>
            <a:ext cx="3168352" cy="279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4464aad1b1_0_7"/>
          <p:cNvSpPr txBox="1">
            <a:spLocks noGrp="1"/>
          </p:cNvSpPr>
          <p:nvPr>
            <p:ph type="title"/>
          </p:nvPr>
        </p:nvSpPr>
        <p:spPr>
          <a:xfrm>
            <a:off x="838200" y="6767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dirty="0">
                <a:solidFill>
                  <a:schemeClr val="accent5">
                    <a:lumMod val="75000"/>
                  </a:schemeClr>
                </a:solidFill>
              </a:rPr>
              <a:t>Importance of data </a:t>
            </a:r>
            <a:r>
              <a:rPr lang="en-US" b="1" dirty="0" err="1">
                <a:solidFill>
                  <a:schemeClr val="accent5">
                    <a:lumMod val="75000"/>
                  </a:schemeClr>
                </a:solidFill>
              </a:rPr>
              <a:t>visualisation</a:t>
            </a:r>
            <a:endParaRPr b="1" dirty="0">
              <a:solidFill>
                <a:schemeClr val="accent5">
                  <a:lumMod val="75000"/>
                </a:schemeClr>
              </a:solidFill>
            </a:endParaRPr>
          </a:p>
        </p:txBody>
      </p:sp>
      <p:sp>
        <p:nvSpPr>
          <p:cNvPr id="165" name="Google Shape;165;g14464aad1b1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13</a:t>
            </a:fld>
            <a:endParaRPr/>
          </a:p>
        </p:txBody>
      </p:sp>
      <p:pic>
        <p:nvPicPr>
          <p:cNvPr id="166" name="Google Shape;166;g14464aad1b1_0_7"/>
          <p:cNvPicPr preferRelativeResize="0"/>
          <p:nvPr/>
        </p:nvPicPr>
        <p:blipFill rotWithShape="1">
          <a:blip r:embed="rId3">
            <a:alphaModFix/>
          </a:blip>
          <a:srcRect/>
          <a:stretch/>
        </p:blipFill>
        <p:spPr>
          <a:xfrm>
            <a:off x="1140250" y="1317651"/>
            <a:ext cx="9218351" cy="5142225"/>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4464aad1b1_0_15"/>
          <p:cNvSpPr txBox="1">
            <a:spLocks noGrp="1"/>
          </p:cNvSpPr>
          <p:nvPr>
            <p:ph type="title"/>
          </p:nvPr>
        </p:nvSpPr>
        <p:spPr>
          <a:xfrm>
            <a:off x="6894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5">
                    <a:lumMod val="75000"/>
                  </a:schemeClr>
                </a:solidFill>
              </a:rPr>
              <a:t>Same data presented in graphical form </a:t>
            </a:r>
            <a:endParaRPr b="1" dirty="0">
              <a:solidFill>
                <a:schemeClr val="accent5">
                  <a:lumMod val="75000"/>
                </a:schemeClr>
              </a:solidFill>
            </a:endParaRPr>
          </a:p>
        </p:txBody>
      </p:sp>
      <p:sp>
        <p:nvSpPr>
          <p:cNvPr id="173" name="Google Shape;173;g14464aad1b1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pic>
        <p:nvPicPr>
          <p:cNvPr id="174" name="Google Shape;174;g14464aad1b1_0_15"/>
          <p:cNvPicPr preferRelativeResize="0"/>
          <p:nvPr/>
        </p:nvPicPr>
        <p:blipFill rotWithShape="1">
          <a:blip r:embed="rId3">
            <a:alphaModFix/>
          </a:blip>
          <a:srcRect/>
          <a:stretch/>
        </p:blipFill>
        <p:spPr>
          <a:xfrm>
            <a:off x="1061300" y="3694075"/>
            <a:ext cx="8915400" cy="2886075"/>
          </a:xfrm>
          <a:prstGeom prst="rect">
            <a:avLst/>
          </a:prstGeom>
          <a:noFill/>
          <a:ln>
            <a:noFill/>
          </a:ln>
        </p:spPr>
      </p:pic>
      <p:pic>
        <p:nvPicPr>
          <p:cNvPr id="175" name="Google Shape;175;g14464aad1b1_0_15"/>
          <p:cNvPicPr preferRelativeResize="0"/>
          <p:nvPr/>
        </p:nvPicPr>
        <p:blipFill rotWithShape="1">
          <a:blip r:embed="rId4">
            <a:alphaModFix/>
          </a:blip>
          <a:srcRect/>
          <a:stretch/>
        </p:blipFill>
        <p:spPr>
          <a:xfrm>
            <a:off x="1101897" y="1249500"/>
            <a:ext cx="8664103" cy="2804725"/>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838200" y="92411"/>
            <a:ext cx="10515600" cy="716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Visualization steps</a:t>
            </a:r>
            <a:endParaRPr/>
          </a:p>
        </p:txBody>
      </p:sp>
      <p:sp>
        <p:nvSpPr>
          <p:cNvPr id="181" name="Google Shape;18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82" name="Google Shape;18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sp>
        <p:nvSpPr>
          <p:cNvPr id="183" name="Google Shape;183;p5"/>
          <p:cNvSpPr/>
          <p:nvPr/>
        </p:nvSpPr>
        <p:spPr>
          <a:xfrm>
            <a:off x="746975" y="1416676"/>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Data acquisition</a:t>
            </a:r>
            <a:endParaRPr sz="1400" b="0" i="0" u="none" strike="noStrike" cap="none" dirty="0">
              <a:solidFill>
                <a:srgbClr val="000000"/>
              </a:solidFill>
              <a:latin typeface="Arial"/>
              <a:ea typeface="Arial"/>
              <a:cs typeface="Arial"/>
              <a:sym typeface="Arial"/>
            </a:endParaRPr>
          </a:p>
        </p:txBody>
      </p:sp>
      <p:sp>
        <p:nvSpPr>
          <p:cNvPr id="184" name="Google Shape;184;p5"/>
          <p:cNvSpPr/>
          <p:nvPr/>
        </p:nvSpPr>
        <p:spPr>
          <a:xfrm>
            <a:off x="1725769" y="2539284"/>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Data enhancement</a:t>
            </a: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2486696" y="3661892"/>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00"/>
                </a:solidFill>
                <a:latin typeface="Calibri"/>
                <a:ea typeface="Calibri"/>
                <a:cs typeface="Calibri"/>
                <a:sym typeface="Calibri"/>
              </a:rPr>
              <a:t>Visualization mapping</a:t>
            </a: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3447246" y="4771621"/>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Rendering (ND to  2D)</a:t>
            </a:r>
            <a:endParaRPr sz="1400" b="0" i="0" u="none" strike="noStrike" cap="none" dirty="0">
              <a:solidFill>
                <a:srgbClr val="000000"/>
              </a:solidFill>
              <a:latin typeface="Arial"/>
              <a:ea typeface="Arial"/>
              <a:cs typeface="Arial"/>
              <a:sym typeface="Arial"/>
            </a:endParaRPr>
          </a:p>
        </p:txBody>
      </p:sp>
      <p:sp>
        <p:nvSpPr>
          <p:cNvPr id="187" name="Google Shape;187;p5"/>
          <p:cNvSpPr txBox="1"/>
          <p:nvPr/>
        </p:nvSpPr>
        <p:spPr>
          <a:xfrm>
            <a:off x="7469746" y="1326524"/>
            <a:ext cx="4340181" cy="415498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generated/ collected </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processed</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mapped to visual primitive; (color, geometry etc.)</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Images generated  </a:t>
            </a:r>
            <a:endParaRPr sz="1400" b="0" i="0" u="none" strike="noStrike" cap="none" dirty="0">
              <a:solidFill>
                <a:srgbClr val="000000"/>
              </a:solidFill>
              <a:latin typeface="Arial"/>
              <a:ea typeface="Arial"/>
              <a:cs typeface="Arial"/>
              <a:sym typeface="Arial"/>
            </a:endParaRPr>
          </a:p>
        </p:txBody>
      </p:sp>
      <p:sp>
        <p:nvSpPr>
          <p:cNvPr id="188" name="Google Shape;188;p5"/>
          <p:cNvSpPr/>
          <p:nvPr/>
        </p:nvSpPr>
        <p:spPr>
          <a:xfrm>
            <a:off x="1068946" y="2073499"/>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5"/>
          <p:cNvSpPr/>
          <p:nvPr/>
        </p:nvSpPr>
        <p:spPr>
          <a:xfrm>
            <a:off x="1813777" y="3191815"/>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5"/>
          <p:cNvSpPr/>
          <p:nvPr/>
        </p:nvSpPr>
        <p:spPr>
          <a:xfrm>
            <a:off x="2728177" y="4312276"/>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P spid="188" grpId="0" animBg="1"/>
      <p:bldP spid="189" grpId="0" animBg="1"/>
      <p:bldP spid="1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Types of </a:t>
            </a:r>
            <a:r>
              <a:rPr lang="en-US" b="1" dirty="0" err="1">
                <a:latin typeface="Times New Roman"/>
                <a:ea typeface="Times New Roman"/>
                <a:cs typeface="Times New Roman"/>
                <a:sym typeface="Times New Roman"/>
              </a:rPr>
              <a:t>Visualisation</a:t>
            </a:r>
            <a:endParaRPr b="1" dirty="0">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16</a:t>
            </a:fld>
            <a:endParaRPr/>
          </a:p>
        </p:txBody>
      </p:sp>
      <p:sp>
        <p:nvSpPr>
          <p:cNvPr id="199" name="Google Shape;199;p6"/>
          <p:cNvSpPr/>
          <p:nvPr/>
        </p:nvSpPr>
        <p:spPr>
          <a:xfrm>
            <a:off x="824936" y="1133341"/>
            <a:ext cx="10425448"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32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Scientific Visualisation </a:t>
            </a:r>
            <a:r>
              <a:rPr lang="en-IN" sz="32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SciVis</a:t>
            </a:r>
            <a:r>
              <a:rPr lang="en-IN" sz="32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lvl="0" indent="-457200">
              <a:buSzPts val="24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used for the clarification of well-known phenomena</a:t>
            </a:r>
          </a:p>
          <a:p>
            <a:pPr marL="0" marR="0" lvl="0" indent="0" algn="l" rtl="0">
              <a:lnSpc>
                <a:spcPct val="100000"/>
              </a:lnSpc>
              <a:spcBef>
                <a:spcPts val="0"/>
              </a:spcBef>
              <a:spcAft>
                <a:spcPts val="0"/>
              </a:spcAft>
              <a:buClr>
                <a:srgbClr val="000000"/>
              </a:buClr>
              <a:buSzPts val="2400"/>
              <a:buFont typeface="Arial"/>
              <a:buNone/>
            </a:pPr>
            <a:endParaRPr lang="en-IN" sz="32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2400"/>
              <a:buFont typeface="Arial"/>
              <a:buNone/>
            </a:pPr>
            <a:r>
              <a:rPr lang="en-IN" sz="3200" b="1" dirty="0">
                <a:solidFill>
                  <a:schemeClr val="dk1"/>
                </a:solidFill>
                <a:latin typeface="Times New Roman" panose="02020603050405020304" pitchFamily="18" charset="0"/>
                <a:ea typeface="Times New Roman"/>
                <a:cs typeface="Times New Roman" panose="02020603050405020304" pitchFamily="18" charset="0"/>
                <a:sym typeface="Times New Roman"/>
              </a:rPr>
              <a:t>Information Visualisation </a:t>
            </a:r>
            <a:r>
              <a:rPr lang="en-IN" sz="32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InfoVis</a:t>
            </a:r>
            <a:r>
              <a:rPr lang="en-IN" sz="3200" b="1" dirty="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indent="-457200">
              <a:buSzPts val="24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used for searching for interesting phenomena</a:t>
            </a:r>
            <a:endParaRPr lang="en-IN" sz="3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SciVis vs. </a:t>
            </a:r>
            <a:r>
              <a:rPr lang="en-US" b="1">
                <a:solidFill>
                  <a:srgbClr val="BFBFBF"/>
                </a:solidFill>
                <a:latin typeface="Times New Roman"/>
                <a:ea typeface="Times New Roman"/>
                <a:cs typeface="Times New Roman"/>
                <a:sym typeface="Times New Roman"/>
              </a:rPr>
              <a:t>InfoVis</a:t>
            </a:r>
            <a:endParaRPr b="1">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17</a:t>
            </a:fld>
            <a:endParaRPr/>
          </a:p>
        </p:txBody>
      </p:sp>
      <p:pic>
        <p:nvPicPr>
          <p:cNvPr id="198" name="Google Shape;198;p6"/>
          <p:cNvPicPr preferRelativeResize="0"/>
          <p:nvPr/>
        </p:nvPicPr>
        <p:blipFill rotWithShape="1">
          <a:blip r:embed="rId3">
            <a:alphaModFix/>
          </a:blip>
          <a:srcRect l="28013" t="40563" r="8605" b="16994"/>
          <a:stretch/>
        </p:blipFill>
        <p:spPr>
          <a:xfrm>
            <a:off x="2434107" y="3322748"/>
            <a:ext cx="6954591" cy="2910625"/>
          </a:xfrm>
          <a:prstGeom prst="rect">
            <a:avLst/>
          </a:prstGeom>
          <a:noFill/>
          <a:ln>
            <a:noFill/>
          </a:ln>
        </p:spPr>
      </p:pic>
      <p:sp>
        <p:nvSpPr>
          <p:cNvPr id="199" name="Google Shape;199;p6"/>
          <p:cNvSpPr/>
          <p:nvPr/>
        </p:nvSpPr>
        <p:spPr>
          <a:xfrm>
            <a:off x="928352" y="889217"/>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Scientific visualization is mostly concerned with: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defined in physical space, i.e. </a:t>
            </a:r>
            <a:r>
              <a:rPr lang="en-US" sz="2400" b="0" i="0" u="none" strike="noStrike" cap="none" dirty="0" err="1">
                <a:solidFill>
                  <a:schemeClr val="dk1"/>
                </a:solidFill>
                <a:latin typeface="Times New Roman"/>
                <a:ea typeface="Times New Roman"/>
                <a:cs typeface="Times New Roman"/>
                <a:sym typeface="Times New Roman"/>
              </a:rPr>
              <a:t>spatio</a:t>
            </a:r>
            <a:r>
              <a:rPr lang="en-US" sz="2400" b="0" i="0" u="none" strike="noStrike" cap="none" dirty="0">
                <a:solidFill>
                  <a:schemeClr val="dk1"/>
                </a:solidFill>
                <a:latin typeface="Times New Roman"/>
                <a:ea typeface="Times New Roman"/>
                <a:cs typeface="Times New Roman"/>
                <a:sym typeface="Times New Roman"/>
              </a:rPr>
              <a:t>-temporal data (2~4 dimensions)</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describes continuous events in continuous space, however, the representation is discrete (i.e. sampled data)</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simulation and measurement data from physics, chemistry, geo-science, medical-biological, climate, oceanography, energy,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Features are well-defined</a:t>
            </a:r>
            <a:endParaRPr sz="24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964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txBox="1">
            <a:spLocks noGrp="1"/>
          </p:cNvSpPr>
          <p:nvPr>
            <p:ph type="title"/>
          </p:nvPr>
        </p:nvSpPr>
        <p:spPr>
          <a:xfrm>
            <a:off x="838200" y="-52348"/>
            <a:ext cx="10515600" cy="87896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BFBFBF"/>
              </a:buClr>
              <a:buSzPts val="4400"/>
              <a:buFont typeface="Times New Roman"/>
              <a:buNone/>
            </a:pPr>
            <a:r>
              <a:rPr lang="en-US" b="1">
                <a:solidFill>
                  <a:srgbClr val="BFBFBF"/>
                </a:solidFill>
                <a:latin typeface="Times New Roman"/>
                <a:ea typeface="Times New Roman"/>
                <a:cs typeface="Times New Roman"/>
                <a:sym typeface="Times New Roman"/>
              </a:rPr>
              <a:t>SciVis vs. </a:t>
            </a:r>
            <a:r>
              <a:rPr lang="en-US" b="1">
                <a:latin typeface="Times New Roman"/>
                <a:ea typeface="Times New Roman"/>
                <a:cs typeface="Times New Roman"/>
                <a:sym typeface="Times New Roman"/>
              </a:rPr>
              <a:t>InfoVis</a:t>
            </a:r>
            <a:endParaRPr b="1">
              <a:latin typeface="Times New Roman"/>
              <a:ea typeface="Times New Roman"/>
              <a:cs typeface="Times New Roman"/>
              <a:sym typeface="Times New Roman"/>
            </a:endParaRPr>
          </a:p>
        </p:txBody>
      </p:sp>
      <p:sp>
        <p:nvSpPr>
          <p:cNvPr id="205" name="Google Shape;20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06" name="Google Shape;20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18</a:t>
            </a:fld>
            <a:endParaRPr/>
          </a:p>
        </p:txBody>
      </p:sp>
      <p:sp>
        <p:nvSpPr>
          <p:cNvPr id="207" name="Google Shape;207;p7"/>
          <p:cNvSpPr/>
          <p:nvPr/>
        </p:nvSpPr>
        <p:spPr>
          <a:xfrm>
            <a:off x="928352" y="673249"/>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Information visualization focuses on: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high-dimensional (&gt;&gt;4), abstract data (i.e. tree, graphs, hierarchy,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is discrete in the nature</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financial, marketing, HR, statistical, social media, political, …...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 are not well-defined, the typical analysis tasks including finding patterns, clusters, voids, outliers</a:t>
            </a:r>
            <a:endParaRPr sz="2400" b="0" i="0" u="none" strike="noStrike" cap="none" dirty="0">
              <a:solidFill>
                <a:schemeClr val="dk1"/>
              </a:solidFill>
              <a:latin typeface="Times New Roman"/>
              <a:ea typeface="Times New Roman"/>
              <a:cs typeface="Times New Roman"/>
              <a:sym typeface="Times New Roman"/>
            </a:endParaRPr>
          </a:p>
        </p:txBody>
      </p:sp>
      <p:pic>
        <p:nvPicPr>
          <p:cNvPr id="208" name="Google Shape;208;p7"/>
          <p:cNvPicPr preferRelativeResize="0"/>
          <p:nvPr/>
        </p:nvPicPr>
        <p:blipFill rotWithShape="1">
          <a:blip r:embed="rId3">
            <a:alphaModFix/>
          </a:blip>
          <a:srcRect l="27191" t="15212" r="6024" b="40845"/>
          <a:stretch/>
        </p:blipFill>
        <p:spPr>
          <a:xfrm>
            <a:off x="2654121" y="3287694"/>
            <a:ext cx="7328079" cy="30136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8382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800"/>
              <a:buFont typeface="Calibri"/>
              <a:buNone/>
            </a:pPr>
            <a:r>
              <a:rPr lang="en-US" sz="4800" b="1" dirty="0">
                <a:solidFill>
                  <a:srgbClr val="0070C0"/>
                </a:solidFill>
              </a:rPr>
              <a:t>Need of Data Visualization  </a:t>
            </a:r>
            <a:endParaRPr dirty="0"/>
          </a:p>
        </p:txBody>
      </p:sp>
      <p:sp>
        <p:nvSpPr>
          <p:cNvPr id="214" name="Google Shape;214;p8"/>
          <p:cNvSpPr txBox="1">
            <a:spLocks noGrp="1"/>
          </p:cNvSpPr>
          <p:nvPr>
            <p:ph type="body" idx="1"/>
          </p:nvPr>
        </p:nvSpPr>
        <p:spPr>
          <a:xfrm>
            <a:off x="838200" y="836712"/>
            <a:ext cx="11353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a:t>
            </a:r>
            <a:r>
              <a:rPr lang="en-US" sz="2650" b="1" dirty="0">
                <a:latin typeface="Times New Roman" panose="02020603050405020304" pitchFamily="18" charset="0"/>
                <a:cs typeface="Times New Roman" panose="02020603050405020304" pitchFamily="18" charset="0"/>
              </a:rPr>
              <a:t>helps to tell stories by curating data into a form easier to understand, highlighting the trends and outliers</a:t>
            </a:r>
            <a:r>
              <a:rPr lang="en-US" sz="2650" dirty="0">
                <a:latin typeface="Times New Roman" panose="02020603050405020304" pitchFamily="18" charset="0"/>
                <a:cs typeface="Times New Roman" panose="02020603050405020304" pitchFamily="18" charset="0"/>
              </a:rPr>
              <a:t>.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00B050"/>
              </a:buClr>
              <a:buSzPct val="100000"/>
              <a:buChar char="•"/>
            </a:pPr>
            <a:r>
              <a:rPr lang="en-US" sz="2650" b="1" dirty="0">
                <a:solidFill>
                  <a:srgbClr val="00B050"/>
                </a:solidFill>
                <a:latin typeface="Times New Roman" panose="02020603050405020304" pitchFamily="18" charset="0"/>
                <a:cs typeface="Times New Roman" panose="02020603050405020304" pitchFamily="18" charset="0"/>
              </a:rPr>
              <a:t> </a:t>
            </a:r>
            <a:r>
              <a:rPr lang="en-US" sz="2650" b="1" dirty="0" err="1">
                <a:solidFill>
                  <a:srgbClr val="00B050"/>
                </a:solidFill>
                <a:latin typeface="Times New Roman" panose="02020603050405020304" pitchFamily="18" charset="0"/>
                <a:cs typeface="Times New Roman" panose="02020603050405020304" pitchFamily="18" charset="0"/>
              </a:rPr>
              <a:t>Analysing</a:t>
            </a:r>
            <a:r>
              <a:rPr lang="en-US" sz="2650" b="1" dirty="0">
                <a:solidFill>
                  <a:srgbClr val="00B050"/>
                </a:solidFill>
                <a:latin typeface="Times New Roman" panose="02020603050405020304" pitchFamily="18" charset="0"/>
                <a:cs typeface="Times New Roman" panose="02020603050405020304" pitchFamily="18" charset="0"/>
              </a:rPr>
              <a:t> the Data in a Better way</a:t>
            </a:r>
            <a:endParaRPr sz="2650" dirty="0">
              <a:solidFill>
                <a:srgbClr val="00B050"/>
              </a:solidFill>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can help by delivering data in the most efficient way possible.</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takes the raw data, models it, and delivers the data so that conclusions can be reached.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Faster Decision Making</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uses visual data to communicate information in a manner that is universal, fast, and effective.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Making Sense of Complicated Data</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positively affects an organization’s decision-making process with interactive visual representations of data.</a:t>
            </a:r>
            <a:endParaRPr sz="2650"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sz="2650" dirty="0">
              <a:latin typeface="Times New Roman" panose="02020603050405020304" pitchFamily="18" charset="0"/>
              <a:cs typeface="Times New Roman" panose="02020603050405020304" pitchFamily="18" charset="0"/>
            </a:endParaRPr>
          </a:p>
        </p:txBody>
      </p:sp>
      <p:sp>
        <p:nvSpPr>
          <p:cNvPr id="215" name="Google Shape;2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16" name="Google Shape;2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 data visualization  </a:t>
            </a:r>
            <a:endParaRPr dirty="0"/>
          </a:p>
        </p:txBody>
      </p:sp>
      <p:graphicFrame>
        <p:nvGraphicFramePr>
          <p:cNvPr id="99" name="Google Shape;99;p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00" name="Google Shape;100;p2"/>
          <p:cNvGraphicFramePr/>
          <p:nvPr>
            <p:extLst>
              <p:ext uri="{D42A27DB-BD31-4B8C-83A1-F6EECF244321}">
                <p14:modId xmlns:p14="http://schemas.microsoft.com/office/powerpoint/2010/main" val="2492655176"/>
              </p:ext>
            </p:extLst>
          </p:nvPr>
        </p:nvGraphicFramePr>
        <p:xfrm>
          <a:off x="838200" y="1229449"/>
          <a:ext cx="10285200" cy="4763350"/>
        </p:xfrm>
        <a:graphic>
          <a:graphicData uri="http://schemas.openxmlformats.org/drawingml/2006/table">
            <a:tbl>
              <a:tblPr>
                <a:noFill/>
                <a:tableStyleId>{E788FD41-370E-4633-9BB1-98FD06DA8DCC}</a:tableStyleId>
              </a:tblPr>
              <a:tblGrid>
                <a:gridCol w="10285200">
                  <a:extLst>
                    <a:ext uri="{9D8B030D-6E8A-4147-A177-3AD203B41FA5}">
                      <a16:colId xmlns:a16="http://schemas.microsoft.com/office/drawing/2014/main" val="20000"/>
                    </a:ext>
                  </a:extLst>
                </a:gridCol>
              </a:tblGrid>
              <a:tr h="4763350">
                <a:tc>
                  <a:txBody>
                    <a:bodyPr/>
                    <a:lstStyle/>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Introduction to data visualization and it’s needs.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Data analysis lifecycle.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A Visual Revolution, Various types of visualization with its best practices.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From Visualization to Visual Data Storytelling: An Evolution, From Visual to Story: Bridging the Gap</a:t>
                      </a:r>
                      <a:endParaRPr sz="1400" u="none" strike="noStrike" cap="none" dirty="0"/>
                    </a:p>
                    <a:p>
                      <a:pPr marL="285750" marR="0" lvl="0" indent="-285750" algn="l" rtl="0">
                        <a:lnSpc>
                          <a:spcPct val="100000"/>
                        </a:lnSpc>
                        <a:spcBef>
                          <a:spcPts val="0"/>
                        </a:spcBef>
                        <a:spcAft>
                          <a:spcPts val="0"/>
                        </a:spcAft>
                        <a:buClr>
                          <a:srgbClr val="00B050"/>
                        </a:buClr>
                        <a:buSzPts val="2400"/>
                        <a:buFont typeface="Arial"/>
                        <a:buChar char="•"/>
                      </a:pPr>
                      <a:r>
                        <a:rPr lang="en-US" sz="2400" b="1" u="none" strike="noStrike" cap="none" dirty="0">
                          <a:solidFill>
                            <a:srgbClr val="00B050"/>
                          </a:solidFill>
                          <a:latin typeface="Times New Roman"/>
                          <a:ea typeface="Times New Roman"/>
                          <a:cs typeface="Times New Roman"/>
                          <a:sym typeface="Times New Roman"/>
                        </a:rPr>
                        <a:t>Data Fundamentals, Collecting data, Preparing Data</a:t>
                      </a:r>
                      <a:endParaRPr sz="1400" u="none" strike="noStrike" cap="none" dirty="0"/>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Introduction to basic Visualization and it’s need.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Bar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Line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Pie and Donut Charts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Scatter Plot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Packed Bubble Chart </a:t>
                      </a:r>
                      <a:endParaRPr sz="2400" b="1" u="none" strike="noStrike" cap="none" dirty="0">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1" name="Google Shape;10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102" name="Google Shape;10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6954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endParaRPr dirty="0"/>
          </a:p>
        </p:txBody>
      </p:sp>
      <p:sp>
        <p:nvSpPr>
          <p:cNvPr id="222" name="Google Shape;222;p9"/>
          <p:cNvSpPr txBox="1">
            <a:spLocks noGrp="1"/>
          </p:cNvSpPr>
          <p:nvPr>
            <p:ph type="body" idx="1"/>
          </p:nvPr>
        </p:nvSpPr>
        <p:spPr>
          <a:xfrm>
            <a:off x="839416" y="1124744"/>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dirty="0">
                <a:hlinkClick r:id="rId3" action="ppaction://hlinkfile"/>
              </a:rPr>
              <a:t>Google form to collect Data</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a:hlinkClick r:id="rId4" action="ppaction://hlinkfile"/>
              </a:rPr>
              <a:t>Sample Responses (Excel format)</a:t>
            </a:r>
            <a:endParaRPr lang="en-IN" dirty="0"/>
          </a:p>
          <a:p>
            <a:pPr marL="0" lvl="0" indent="0" algn="l" rtl="0">
              <a:lnSpc>
                <a:spcPct val="90000"/>
              </a:lnSpc>
              <a:spcBef>
                <a:spcPts val="1000"/>
              </a:spcBef>
              <a:spcAft>
                <a:spcPts val="0"/>
              </a:spcAft>
              <a:buClr>
                <a:schemeClr val="dk1"/>
              </a:buClr>
              <a:buSzPts val="2800"/>
              <a:buNone/>
            </a:pPr>
            <a:endParaRPr lang="en-IN" dirty="0"/>
          </a:p>
          <a:p>
            <a:pPr marL="0" lvl="0" indent="0" algn="l" rtl="0">
              <a:lnSpc>
                <a:spcPct val="90000"/>
              </a:lnSpc>
              <a:spcBef>
                <a:spcPts val="1000"/>
              </a:spcBef>
              <a:spcAft>
                <a:spcPts val="0"/>
              </a:spcAft>
              <a:buClr>
                <a:schemeClr val="dk1"/>
              </a:buClr>
              <a:buSzPts val="2800"/>
              <a:buNone/>
            </a:pPr>
            <a:r>
              <a:rPr lang="en-IN" dirty="0">
                <a:hlinkClick r:id="rId5" action="ppaction://hlinkfile"/>
              </a:rPr>
              <a:t>Sample Responses Graphical form</a:t>
            </a:r>
            <a:endParaRPr lang="en-IN" dirty="0"/>
          </a:p>
          <a:p>
            <a:pPr marL="0" lvl="0" indent="0" algn="l" rtl="0">
              <a:lnSpc>
                <a:spcPct val="90000"/>
              </a:lnSpc>
              <a:spcBef>
                <a:spcPts val="1000"/>
              </a:spcBef>
              <a:spcAft>
                <a:spcPts val="0"/>
              </a:spcAft>
              <a:buClr>
                <a:schemeClr val="dk1"/>
              </a:buClr>
              <a:buSzPts val="2800"/>
              <a:buNone/>
            </a:pPr>
            <a:endParaRPr lang="en-IN"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sp>
        <p:nvSpPr>
          <p:cNvPr id="223" name="Google Shape;2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24" name="Google Shape;2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Without data visualization, it is challenging to identify the correlations between the relationship of independent variables. Make better business decisions by making sense of those independent variables.</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21</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924944"/>
            <a:ext cx="4178101" cy="331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spcBef>
                <a:spcPts val="0"/>
              </a:spcBef>
              <a:buSzPts val="2150"/>
              <a:buFont typeface="Times New Roman"/>
              <a:buChar char="•"/>
            </a:pPr>
            <a:r>
              <a:rPr lang="en-US" dirty="0" err="1">
                <a:latin typeface="Times New Roman"/>
                <a:ea typeface="Times New Roman"/>
                <a:cs typeface="Times New Roman"/>
                <a:sym typeface="Times New Roman"/>
              </a:rPr>
              <a:t>nBusinesses</a:t>
            </a:r>
            <a:r>
              <a:rPr lang="en-US" dirty="0">
                <a:latin typeface="Times New Roman"/>
                <a:ea typeface="Times New Roman"/>
                <a:cs typeface="Times New Roman"/>
                <a:sym typeface="Times New Roman"/>
              </a:rPr>
              <a:t> can 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Trends Over Time:</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an obvious and one of the most valuable applications use of data visualization It’s impossible to make predictions without having the necessary information from the past and present. Trends over time tell where we were and where we can potentially go.</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22</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3140968"/>
            <a:ext cx="4320480" cy="3154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3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buClr>
                <a:srgbClr val="0070C0"/>
              </a:buClr>
              <a:buSzPts val="2150"/>
            </a:pPr>
            <a:r>
              <a:rPr lang="en-US" sz="2150" b="1" dirty="0">
                <a:solidFill>
                  <a:srgbClr val="0070C0"/>
                </a:solidFill>
                <a:latin typeface="Times New Roman"/>
                <a:ea typeface="Times New Roman"/>
                <a:cs typeface="Times New Roman"/>
                <a:sym typeface="Times New Roman"/>
              </a:rPr>
              <a:t>Frequency:</a:t>
            </a:r>
            <a:r>
              <a:rPr lang="en-US" sz="2150" dirty="0">
                <a:latin typeface="Times New Roman"/>
                <a:ea typeface="Times New Roman"/>
                <a:cs typeface="Times New Roman"/>
                <a:sym typeface="Times New Roman"/>
              </a:rPr>
              <a:t> to trends over time is frequency. By examining the rate, or how often, customers </a:t>
            </a:r>
            <a:r>
              <a:rPr lang="en-US" sz="2150" dirty="0" err="1">
                <a:latin typeface="Times New Roman"/>
                <a:ea typeface="Times New Roman"/>
                <a:cs typeface="Times New Roman"/>
                <a:sym typeface="Times New Roman"/>
              </a:rPr>
              <a:t>pClosely</a:t>
            </a:r>
            <a:r>
              <a:rPr lang="en-US" sz="2150" dirty="0">
                <a:latin typeface="Times New Roman"/>
                <a:ea typeface="Times New Roman"/>
                <a:cs typeface="Times New Roman"/>
                <a:sym typeface="Times New Roman"/>
              </a:rPr>
              <a:t> related </a:t>
            </a:r>
            <a:r>
              <a:rPr lang="en-US" sz="2150" dirty="0" err="1">
                <a:latin typeface="Times New Roman"/>
                <a:ea typeface="Times New Roman"/>
                <a:cs typeface="Times New Roman"/>
                <a:sym typeface="Times New Roman"/>
              </a:rPr>
              <a:t>urchase</a:t>
            </a:r>
            <a:r>
              <a:rPr lang="en-US" sz="2150" dirty="0">
                <a:latin typeface="Times New Roman"/>
                <a:ea typeface="Times New Roman"/>
                <a:cs typeface="Times New Roman"/>
                <a:sym typeface="Times New Roman"/>
              </a:rPr>
              <a:t> and when they buy gives a better feel for how potential new customers might act and react to different marketing and customer acquisition strategies.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23</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632" y="2910938"/>
            <a:ext cx="4672632" cy="347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Data visualization takes the information from different markets to give you insights into which audiences to focus your attention on and which ones to stay away from. We get a clearer picture of the opportunities within those markets by displaying this data on various charts and graphs.</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24</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13" y="3238078"/>
            <a:ext cx="5867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5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Trends Over Time:</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Frequency:</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IN"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25</a:t>
            </a:fld>
            <a:endParaRPr/>
          </a:p>
        </p:txBody>
      </p:sp>
    </p:spTree>
    <p:extLst>
      <p:ext uri="{BB962C8B-B14F-4D97-AF65-F5344CB8AC3E}">
        <p14:creationId xmlns:p14="http://schemas.microsoft.com/office/powerpoint/2010/main" val="31383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464aad1b1_3_6"/>
          <p:cNvSpPr txBox="1">
            <a:spLocks noGrp="1"/>
          </p:cNvSpPr>
          <p:nvPr>
            <p:ph type="title"/>
          </p:nvPr>
        </p:nvSpPr>
        <p:spPr>
          <a:xfrm>
            <a:off x="838200" y="190465"/>
            <a:ext cx="10515600" cy="78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a:solidFill>
                  <a:srgbClr val="0070C0"/>
                </a:solidFill>
              </a:rPr>
              <a:t>Need of Data Visualization  </a:t>
            </a:r>
            <a:endParaRPr dirty="0"/>
          </a:p>
        </p:txBody>
      </p:sp>
      <p:sp>
        <p:nvSpPr>
          <p:cNvPr id="246" name="Google Shape;246;g14464aad1b1_3_6"/>
          <p:cNvSpPr txBox="1">
            <a:spLocks noGrp="1"/>
          </p:cNvSpPr>
          <p:nvPr>
            <p:ph type="body" idx="1"/>
          </p:nvPr>
        </p:nvSpPr>
        <p:spPr>
          <a:xfrm>
            <a:off x="910119" y="1055062"/>
            <a:ext cx="10515600" cy="51915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Risk and Reward:</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Looking at value and risk metrics requires expertise because, without data visualization, we must interpret complicated spreadsheets and numbers. Once information is visualized, we can then pinpoint areas that may or may not require action.</a:t>
            </a:r>
            <a:endParaRPr sz="2200" dirty="0">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Reacting to the Market:</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The ability to obtain information quickly and easily with data displayed clearly on a functional dashboard allows businesses to act and respond to findings swiftly and helps to avoid making mistakes.</a:t>
            </a:r>
            <a:endParaRPr sz="2200" dirty="0">
              <a:latin typeface="Times New Roman"/>
              <a:ea typeface="Times New Roman"/>
              <a:cs typeface="Times New Roman"/>
              <a:sym typeface="Times New Roman"/>
            </a:endParaRPr>
          </a:p>
          <a:p>
            <a:pPr marL="228600" lvl="0" indent="0" algn="l" rtl="0">
              <a:lnSpc>
                <a:spcPct val="80000"/>
              </a:lnSpc>
              <a:spcBef>
                <a:spcPts val="0"/>
              </a:spcBef>
              <a:spcAft>
                <a:spcPts val="0"/>
              </a:spcAft>
              <a:buSzPts val="1800"/>
              <a:buNone/>
            </a:pP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Data visualization helps to tell stories by curating data into a form easier to understand, highlighting the trends and outliers</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A good visualization tells a story, removing the noise from data and highlighting the useful information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Effective data visualization is a delicate balancing act between form and function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The most stunning visualization could utterly fail at conveying the right message or it could speak volumes </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1000"/>
              </a:spcAft>
              <a:buClr>
                <a:schemeClr val="dk1"/>
              </a:buClr>
              <a:buSzPts val="2700"/>
              <a:buFont typeface="Times New Roman"/>
              <a:buChar char="•"/>
            </a:pPr>
            <a:r>
              <a:rPr lang="en-US" sz="2200" dirty="0">
                <a:solidFill>
                  <a:srgbClr val="333333"/>
                </a:solidFill>
                <a:latin typeface="Times New Roman"/>
                <a:ea typeface="Times New Roman"/>
                <a:cs typeface="Times New Roman"/>
                <a:sym typeface="Times New Roman"/>
              </a:rPr>
              <a:t>The data and the visuals need to work togethe</a:t>
            </a:r>
            <a:r>
              <a:rPr lang="en-US" sz="2000" dirty="0">
                <a:solidFill>
                  <a:srgbClr val="333333"/>
                </a:solidFill>
                <a:latin typeface="Times New Roman"/>
                <a:ea typeface="Times New Roman"/>
                <a:cs typeface="Times New Roman"/>
                <a:sym typeface="Times New Roman"/>
              </a:rPr>
              <a:t>r </a:t>
            </a:r>
            <a:endParaRPr sz="2000" dirty="0">
              <a:solidFill>
                <a:srgbClr val="333333"/>
              </a:solidFill>
              <a:latin typeface="Times New Roman"/>
              <a:ea typeface="Times New Roman"/>
              <a:cs typeface="Times New Roman"/>
              <a:sym typeface="Times New Roman"/>
            </a:endParaRPr>
          </a:p>
        </p:txBody>
      </p:sp>
      <p:sp>
        <p:nvSpPr>
          <p:cNvPr id="247" name="Google Shape;247;g14464aad1b1_3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48" name="Google Shape;248;g14464aad1b1_3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70C0"/>
              </a:buClr>
              <a:buSzPct val="100000"/>
              <a:buFont typeface="Calibri"/>
              <a:buNone/>
            </a:pPr>
            <a:r>
              <a:rPr lang="en-US" b="1" dirty="0">
                <a:solidFill>
                  <a:srgbClr val="0070C0"/>
                </a:solidFill>
              </a:rPr>
              <a:t>Data Analysis Lifecycle</a:t>
            </a:r>
            <a:endParaRPr dirty="0"/>
          </a:p>
        </p:txBody>
      </p:sp>
      <p:sp>
        <p:nvSpPr>
          <p:cNvPr id="254" name="Google Shape;25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55" name="Google Shape;25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27</a:t>
            </a:fld>
            <a:endParaRPr/>
          </a:p>
        </p:txBody>
      </p:sp>
      <p:sp>
        <p:nvSpPr>
          <p:cNvPr id="256" name="Google Shape;256;p12"/>
          <p:cNvSpPr/>
          <p:nvPr/>
        </p:nvSpPr>
        <p:spPr>
          <a:xfrm>
            <a:off x="4744464" y="1265625"/>
            <a:ext cx="1870800" cy="14037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964E"/>
                </a:solidFill>
                <a:latin typeface="Calibri"/>
                <a:ea typeface="Calibri"/>
                <a:cs typeface="Calibri"/>
                <a:sym typeface="Calibri"/>
              </a:rPr>
              <a:t>Objective</a:t>
            </a:r>
            <a:endParaRPr sz="2200" b="1" i="0" u="none" strike="noStrike" cap="none" dirty="0">
              <a:solidFill>
                <a:srgbClr val="000000"/>
              </a:solidFill>
              <a:latin typeface="Calibri"/>
              <a:ea typeface="Calibri"/>
              <a:cs typeface="Calibri"/>
              <a:sym typeface="Calibri"/>
            </a:endParaRPr>
          </a:p>
        </p:txBody>
      </p:sp>
      <p:sp>
        <p:nvSpPr>
          <p:cNvPr id="257" name="Google Shape;257;p12"/>
          <p:cNvSpPr/>
          <p:nvPr/>
        </p:nvSpPr>
        <p:spPr>
          <a:xfrm>
            <a:off x="2478776" y="3783024"/>
            <a:ext cx="22086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00FF"/>
                </a:solidFill>
                <a:latin typeface="Calibri"/>
                <a:ea typeface="Calibri"/>
                <a:cs typeface="Calibri"/>
                <a:sym typeface="Calibri"/>
              </a:rPr>
              <a:t>Data Analytics</a:t>
            </a:r>
            <a:endParaRPr sz="2200" b="1" i="0" u="none" strike="noStrike" cap="none" dirty="0">
              <a:solidFill>
                <a:srgbClr val="FF00FF"/>
              </a:solidFill>
              <a:latin typeface="Calibri"/>
              <a:ea typeface="Calibri"/>
              <a:cs typeface="Calibri"/>
              <a:sym typeface="Calibri"/>
            </a:endParaRPr>
          </a:p>
        </p:txBody>
      </p:sp>
      <p:sp>
        <p:nvSpPr>
          <p:cNvPr id="258" name="Google Shape;258;p12"/>
          <p:cNvSpPr/>
          <p:nvPr/>
        </p:nvSpPr>
        <p:spPr>
          <a:xfrm>
            <a:off x="6672325" y="3783025"/>
            <a:ext cx="26313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Data Cleaning &amp; Transformation</a:t>
            </a:r>
            <a:endParaRPr sz="1800" b="1" i="0" u="none" strike="noStrike" cap="none" dirty="0">
              <a:solidFill>
                <a:schemeClr val="dk1"/>
              </a:solidFill>
              <a:latin typeface="Calibri"/>
              <a:ea typeface="Calibri"/>
              <a:cs typeface="Calibri"/>
              <a:sym typeface="Calibri"/>
            </a:endParaRPr>
          </a:p>
        </p:txBody>
      </p:sp>
      <p:sp>
        <p:nvSpPr>
          <p:cNvPr id="259" name="Google Shape;259;p12"/>
          <p:cNvSpPr/>
          <p:nvPr/>
        </p:nvSpPr>
        <p:spPr>
          <a:xfrm>
            <a:off x="6672325" y="1987550"/>
            <a:ext cx="2631300" cy="15546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Understanding the data</a:t>
            </a:r>
            <a:endParaRPr sz="1800" b="0" i="0" u="none" strike="noStrike" cap="none">
              <a:solidFill>
                <a:srgbClr val="000000"/>
              </a:solidFill>
              <a:latin typeface="Arial"/>
              <a:ea typeface="Arial"/>
              <a:cs typeface="Arial"/>
              <a:sym typeface="Arial"/>
            </a:endParaRPr>
          </a:p>
        </p:txBody>
      </p:sp>
      <p:sp>
        <p:nvSpPr>
          <p:cNvPr id="260" name="Google Shape;260;p12"/>
          <p:cNvSpPr/>
          <p:nvPr/>
        </p:nvSpPr>
        <p:spPr>
          <a:xfrm>
            <a:off x="4602203" y="4839901"/>
            <a:ext cx="2208600" cy="16215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Calibri"/>
                <a:ea typeface="Calibri"/>
                <a:cs typeface="Calibri"/>
                <a:sym typeface="Calibri"/>
              </a:rPr>
              <a:t>Data Enhancing</a:t>
            </a:r>
            <a:endParaRPr sz="1900" b="1" i="0" u="none" strike="noStrike" cap="none" dirty="0">
              <a:solidFill>
                <a:schemeClr val="lt1"/>
              </a:solidFill>
              <a:latin typeface="Calibri"/>
              <a:ea typeface="Calibri"/>
              <a:cs typeface="Calibri"/>
              <a:sym typeface="Calibri"/>
            </a:endParaRPr>
          </a:p>
        </p:txBody>
      </p:sp>
      <p:sp>
        <p:nvSpPr>
          <p:cNvPr id="261" name="Google Shape;261;p12"/>
          <p:cNvSpPr/>
          <p:nvPr/>
        </p:nvSpPr>
        <p:spPr>
          <a:xfrm>
            <a:off x="2478799" y="2138500"/>
            <a:ext cx="2208600" cy="14037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00FF"/>
                </a:solidFill>
                <a:latin typeface="Calibri"/>
                <a:ea typeface="Calibri"/>
                <a:cs typeface="Calibri"/>
                <a:sym typeface="Calibri"/>
              </a:rPr>
              <a:t>Data </a:t>
            </a:r>
            <a:r>
              <a:rPr lang="en-US" sz="2000" b="1" i="0" u="none" strike="noStrike" cap="none" dirty="0" err="1">
                <a:solidFill>
                  <a:srgbClr val="0000FF"/>
                </a:solidFill>
                <a:latin typeface="Calibri"/>
                <a:ea typeface="Calibri"/>
                <a:cs typeface="Calibri"/>
                <a:sym typeface="Calibri"/>
              </a:rPr>
              <a:t>Visualisation</a:t>
            </a:r>
            <a:endParaRPr sz="2000" b="1" i="0" u="none" strike="noStrike" cap="none" dirty="0">
              <a:solidFill>
                <a:srgbClr val="0000FF"/>
              </a:solidFill>
              <a:latin typeface="Calibri"/>
              <a:ea typeface="Calibri"/>
              <a:cs typeface="Calibri"/>
              <a:sym typeface="Calibri"/>
            </a:endParaRPr>
          </a:p>
        </p:txBody>
      </p:sp>
      <p:sp>
        <p:nvSpPr>
          <p:cNvPr id="262" name="Google Shape;262;p12"/>
          <p:cNvSpPr/>
          <p:nvPr/>
        </p:nvSpPr>
        <p:spPr>
          <a:xfrm rot="5400000">
            <a:off x="5464700" y="319931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2"/>
          <p:cNvSpPr/>
          <p:nvPr/>
        </p:nvSpPr>
        <p:spPr>
          <a:xfrm rot="-5400000">
            <a:off x="4208550" y="312116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99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62" grpId="0" animBg="1"/>
      <p:bldP spid="2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3"/>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Analysis Lifecycle</a:t>
            </a:r>
            <a:endParaRPr/>
          </a:p>
        </p:txBody>
      </p:sp>
      <p:sp>
        <p:nvSpPr>
          <p:cNvPr id="269" name="Google Shape;269;p13"/>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SzPts val="2800"/>
              <a:buAutoNum type="arabicPeriod"/>
            </a:pPr>
            <a:r>
              <a:rPr lang="en-US" dirty="0">
                <a:latin typeface="Arial"/>
                <a:ea typeface="Arial"/>
                <a:cs typeface="Arial"/>
                <a:sym typeface="Arial"/>
              </a:rPr>
              <a:t>Objective</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Identify </a:t>
            </a:r>
            <a:r>
              <a:rPr lang="en-US" b="1" dirty="0">
                <a:latin typeface="Arial"/>
                <a:ea typeface="Arial"/>
                <a:cs typeface="Arial"/>
                <a:sym typeface="Arial"/>
              </a:rPr>
              <a:t>WHY</a:t>
            </a:r>
            <a:r>
              <a:rPr lang="en-US" dirty="0">
                <a:latin typeface="Arial"/>
                <a:ea typeface="Arial"/>
                <a:cs typeface="Arial"/>
                <a:sym typeface="Arial"/>
              </a:rPr>
              <a:t> is the data collected.</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The purpose of data collection decides </a:t>
            </a:r>
            <a:r>
              <a:rPr lang="en-US" b="1" dirty="0">
                <a:latin typeface="Arial"/>
                <a:ea typeface="Arial"/>
                <a:cs typeface="Arial"/>
                <a:sym typeface="Arial"/>
              </a:rPr>
              <a:t>WHAT</a:t>
            </a:r>
            <a:r>
              <a:rPr lang="en-US" dirty="0">
                <a:latin typeface="Arial"/>
                <a:ea typeface="Arial"/>
                <a:cs typeface="Arial"/>
                <a:sym typeface="Arial"/>
              </a:rPr>
              <a:t> to collect and </a:t>
            </a:r>
            <a:r>
              <a:rPr lang="en-US" b="1" dirty="0">
                <a:latin typeface="Arial"/>
                <a:ea typeface="Arial"/>
                <a:cs typeface="Arial"/>
                <a:sym typeface="Arial"/>
              </a:rPr>
              <a:t>HOW</a:t>
            </a:r>
            <a:r>
              <a:rPr lang="en-US" dirty="0">
                <a:latin typeface="Arial"/>
                <a:ea typeface="Arial"/>
                <a:cs typeface="Arial"/>
                <a:sym typeface="Arial"/>
              </a:rPr>
              <a:t> and from </a:t>
            </a:r>
            <a:r>
              <a:rPr lang="en-US" b="1" dirty="0">
                <a:latin typeface="Arial"/>
                <a:ea typeface="Arial"/>
                <a:cs typeface="Arial"/>
                <a:sym typeface="Arial"/>
              </a:rPr>
              <a:t>WHOM</a:t>
            </a:r>
            <a:r>
              <a:rPr lang="en-US" dirty="0">
                <a:latin typeface="Arial"/>
                <a:ea typeface="Arial"/>
                <a:cs typeface="Arial"/>
                <a:sym typeface="Arial"/>
              </a:rPr>
              <a:t> and to </a:t>
            </a:r>
            <a:r>
              <a:rPr lang="en-US" b="1" dirty="0">
                <a:latin typeface="Arial"/>
                <a:ea typeface="Arial"/>
                <a:cs typeface="Arial"/>
                <a:sym typeface="Arial"/>
              </a:rPr>
              <a:t>WHOM</a:t>
            </a:r>
            <a:r>
              <a:rPr lang="en-US" dirty="0">
                <a:latin typeface="Arial"/>
                <a:ea typeface="Arial"/>
                <a:cs typeface="Arial"/>
                <a:sym typeface="Arial"/>
              </a:rPr>
              <a:t> will that be presented   </a:t>
            </a:r>
            <a:endParaRPr dirty="0">
              <a:latin typeface="Arial"/>
              <a:ea typeface="Arial"/>
              <a:cs typeface="Arial"/>
              <a:sym typeface="Arial"/>
            </a:endParaRPr>
          </a:p>
          <a:p>
            <a:pPr marL="457200" lvl="0" indent="-406400" algn="l" rtl="0">
              <a:lnSpc>
                <a:spcPct val="90000"/>
              </a:lnSpc>
              <a:spcBef>
                <a:spcPts val="0"/>
              </a:spcBef>
              <a:spcAft>
                <a:spcPts val="0"/>
              </a:spcAft>
              <a:buSzPts val="2800"/>
              <a:buAutoNum type="arabicPeriod"/>
            </a:pPr>
            <a:r>
              <a:rPr lang="en-US" dirty="0"/>
              <a:t>Understanding the Data</a:t>
            </a:r>
            <a:endParaRPr dirty="0"/>
          </a:p>
          <a:p>
            <a:pPr marL="914400" lvl="1" indent="-342900" algn="l" rtl="0">
              <a:lnSpc>
                <a:spcPct val="90000"/>
              </a:lnSpc>
              <a:spcBef>
                <a:spcPts val="0"/>
              </a:spcBef>
              <a:spcAft>
                <a:spcPts val="0"/>
              </a:spcAft>
              <a:buSzPts val="1800"/>
              <a:buChar char="•"/>
            </a:pPr>
            <a:r>
              <a:rPr lang="en-US" dirty="0"/>
              <a:t>Know </a:t>
            </a:r>
            <a:r>
              <a:rPr lang="en-US" b="1" dirty="0"/>
              <a:t>WHAT</a:t>
            </a:r>
            <a:r>
              <a:rPr lang="en-US" dirty="0"/>
              <a:t> is collected </a:t>
            </a:r>
            <a:endParaRPr dirty="0"/>
          </a:p>
          <a:p>
            <a:pPr marL="457200" lvl="0" indent="-406400" algn="l" rtl="0">
              <a:lnSpc>
                <a:spcPct val="90000"/>
              </a:lnSpc>
              <a:spcBef>
                <a:spcPts val="0"/>
              </a:spcBef>
              <a:spcAft>
                <a:spcPts val="0"/>
              </a:spcAft>
              <a:buSzPts val="2800"/>
              <a:buAutoNum type="arabicPeriod"/>
            </a:pPr>
            <a:r>
              <a:rPr lang="en-US" dirty="0"/>
              <a:t>Data Cleaning &amp; Data Transformation</a:t>
            </a:r>
            <a:endParaRPr dirty="0"/>
          </a:p>
          <a:p>
            <a:pPr marL="914400" lvl="1" indent="-342900" algn="l" rtl="0">
              <a:lnSpc>
                <a:spcPct val="90000"/>
              </a:lnSpc>
              <a:spcBef>
                <a:spcPts val="0"/>
              </a:spcBef>
              <a:spcAft>
                <a:spcPts val="0"/>
              </a:spcAft>
              <a:buSzPts val="1800"/>
              <a:buChar char="•"/>
            </a:pPr>
            <a:r>
              <a:rPr lang="en-US" dirty="0"/>
              <a:t>Remove the UNWANTED data (noise) which may be irrelevant </a:t>
            </a:r>
            <a:endParaRPr dirty="0"/>
          </a:p>
          <a:p>
            <a:pPr marL="914400" lvl="1" indent="-342900" algn="l" rtl="0">
              <a:lnSpc>
                <a:spcPct val="90000"/>
              </a:lnSpc>
              <a:spcBef>
                <a:spcPts val="0"/>
              </a:spcBef>
              <a:spcAft>
                <a:spcPts val="0"/>
              </a:spcAft>
              <a:buSzPts val="1800"/>
              <a:buChar char="•"/>
            </a:pPr>
            <a:r>
              <a:rPr lang="en-US" dirty="0"/>
              <a:t>Convert data from one form to another if needed</a:t>
            </a:r>
            <a:endParaRPr dirty="0"/>
          </a:p>
          <a:p>
            <a:pPr marL="457200" lvl="0" indent="-406400" algn="l" rtl="0">
              <a:lnSpc>
                <a:spcPct val="90000"/>
              </a:lnSpc>
              <a:spcBef>
                <a:spcPts val="0"/>
              </a:spcBef>
              <a:spcAft>
                <a:spcPts val="0"/>
              </a:spcAft>
              <a:buSzPts val="2800"/>
              <a:buAutoNum type="arabicPeriod"/>
            </a:pPr>
            <a:r>
              <a:rPr lang="en-US" dirty="0"/>
              <a:t>Data Enhancing</a:t>
            </a:r>
            <a:endParaRPr dirty="0"/>
          </a:p>
          <a:p>
            <a:pPr marL="914400" lvl="1" indent="-342900" algn="l" rtl="0">
              <a:lnSpc>
                <a:spcPct val="90000"/>
              </a:lnSpc>
              <a:spcBef>
                <a:spcPts val="0"/>
              </a:spcBef>
              <a:spcAft>
                <a:spcPts val="0"/>
              </a:spcAft>
              <a:buSzPts val="1800"/>
              <a:buChar char="•"/>
            </a:pPr>
            <a:r>
              <a:rPr lang="en-US" dirty="0"/>
              <a:t>Identify the distinguishing  features of the data and highlight them</a:t>
            </a:r>
            <a:endParaRPr dirty="0"/>
          </a:p>
          <a:p>
            <a:pPr marL="457200" lvl="0" indent="-406400" algn="l" rtl="0">
              <a:lnSpc>
                <a:spcPct val="90000"/>
              </a:lnSpc>
              <a:spcBef>
                <a:spcPts val="0"/>
              </a:spcBef>
              <a:spcAft>
                <a:spcPts val="0"/>
              </a:spcAft>
              <a:buSzPts val="2800"/>
              <a:buAutoNum type="arabicPeriod"/>
            </a:pPr>
            <a:r>
              <a:rPr lang="en-US" dirty="0"/>
              <a:t>Data Analytics</a:t>
            </a:r>
            <a:endParaRPr dirty="0"/>
          </a:p>
          <a:p>
            <a:pPr marL="914400" lvl="1" indent="-342900" algn="l" rtl="0">
              <a:lnSpc>
                <a:spcPct val="90000"/>
              </a:lnSpc>
              <a:spcBef>
                <a:spcPts val="0"/>
              </a:spcBef>
              <a:spcAft>
                <a:spcPts val="0"/>
              </a:spcAft>
              <a:buSzPts val="1800"/>
              <a:buChar char="•"/>
            </a:pPr>
            <a:r>
              <a:rPr lang="en-US" dirty="0"/>
              <a:t>Model the data for presentation</a:t>
            </a:r>
            <a:endParaRPr dirty="0"/>
          </a:p>
          <a:p>
            <a:pPr marL="914400" lvl="1" indent="-342900" algn="l" rtl="0">
              <a:lnSpc>
                <a:spcPct val="90000"/>
              </a:lnSpc>
              <a:spcBef>
                <a:spcPts val="0"/>
              </a:spcBef>
              <a:spcAft>
                <a:spcPts val="0"/>
              </a:spcAft>
              <a:buSzPts val="1800"/>
              <a:buChar char="•"/>
            </a:pPr>
            <a:r>
              <a:rPr lang="en-US" dirty="0"/>
              <a:t>Interpret the data</a:t>
            </a:r>
            <a:endParaRPr dirty="0"/>
          </a:p>
          <a:p>
            <a:pPr marL="457200" lvl="0" indent="-406400" algn="l" rtl="0">
              <a:lnSpc>
                <a:spcPct val="90000"/>
              </a:lnSpc>
              <a:spcBef>
                <a:spcPts val="0"/>
              </a:spcBef>
              <a:spcAft>
                <a:spcPts val="0"/>
              </a:spcAft>
              <a:buSzPts val="2800"/>
              <a:buAutoNum type="arabicPeriod"/>
            </a:pPr>
            <a:r>
              <a:rPr lang="en-US" dirty="0"/>
              <a:t>Data </a:t>
            </a:r>
            <a:r>
              <a:rPr lang="en-US" dirty="0" err="1"/>
              <a:t>Visualisation</a:t>
            </a:r>
            <a:r>
              <a:rPr lang="en-US" dirty="0"/>
              <a:t> </a:t>
            </a:r>
            <a:endParaRPr dirty="0"/>
          </a:p>
          <a:p>
            <a:pPr marL="914400" lvl="1" indent="-342900" algn="l" rtl="0">
              <a:lnSpc>
                <a:spcPct val="90000"/>
              </a:lnSpc>
              <a:spcBef>
                <a:spcPts val="0"/>
              </a:spcBef>
              <a:spcAft>
                <a:spcPts val="0"/>
              </a:spcAft>
              <a:buSzPts val="1800"/>
              <a:buChar char="•"/>
            </a:pPr>
            <a:r>
              <a:rPr lang="en-US" dirty="0"/>
              <a:t>Present the data to the end user in the way (s)he will use to gain </a:t>
            </a:r>
            <a:endParaRPr dirty="0"/>
          </a:p>
        </p:txBody>
      </p:sp>
      <p:sp>
        <p:nvSpPr>
          <p:cNvPr id="270" name="Google Shape;2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71" name="Google Shape;2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9">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9">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9">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9">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45eb60f366_0_6"/>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77" name="Google Shape;277;g145eb60f366_0_6"/>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Clr>
                <a:srgbClr val="1155CC"/>
              </a:buClr>
              <a:buSzPts val="2800"/>
              <a:buAutoNum type="arabicPeriod"/>
            </a:pPr>
            <a:r>
              <a:rPr lang="en-US" sz="2300" b="1" dirty="0">
                <a:solidFill>
                  <a:srgbClr val="1155CC"/>
                </a:solidFill>
                <a:latin typeface="Arial"/>
                <a:ea typeface="Arial"/>
                <a:cs typeface="Arial"/>
                <a:sym typeface="Arial"/>
              </a:rPr>
              <a:t>Data Discovery and Formation</a:t>
            </a:r>
            <a:endParaRPr sz="2300" b="1" dirty="0">
              <a:solidFill>
                <a:srgbClr val="1155CC"/>
              </a:solidFill>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Identify data’s purpose and how to achieve it</a:t>
            </a:r>
            <a:endParaRPr sz="2300"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Consists of mapping out the potential use and requirement of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Source of information; Where the information is coming from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What story you want your data to convey</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How your organization benefits from the incoming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b="1" dirty="0">
                <a:latin typeface="Arial"/>
                <a:ea typeface="Arial"/>
                <a:cs typeface="Arial"/>
                <a:sym typeface="Arial"/>
              </a:rPr>
              <a:t>Focus on enterprise requirements related to data, rather than data itself</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b="1" dirty="0">
                <a:latin typeface="Arial"/>
                <a:ea typeface="Arial"/>
                <a:cs typeface="Arial"/>
                <a:sym typeface="Arial"/>
              </a:rPr>
              <a:t>Assessing the tools and systems that are necessary to read, organize, and process all the incoming data.</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data science team learn and investigate the problem.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Develop context and understanding.</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Come to know about data sources needed and available for the project.</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team formulates initial hypothesis that can be later tested with data</a:t>
            </a:r>
            <a:endParaRPr sz="2300" dirty="0"/>
          </a:p>
        </p:txBody>
      </p:sp>
      <p:sp>
        <p:nvSpPr>
          <p:cNvPr id="278" name="Google Shape;278;g145eb60f366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79" name="Google Shape;279;g145eb60f366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45aa5eecfc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Books</a:t>
            </a:r>
            <a:endParaRPr dirty="0"/>
          </a:p>
        </p:txBody>
      </p:sp>
      <p:sp>
        <p:nvSpPr>
          <p:cNvPr id="109" name="Google Shape;109;g145aa5eecfc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r>
              <a:rPr lang="en-US" b="1" dirty="0" err="1"/>
              <a:t>Sosulski</a:t>
            </a:r>
            <a:r>
              <a:rPr lang="en-US" b="1" dirty="0"/>
              <a:t>, K. </a:t>
            </a:r>
            <a:r>
              <a:rPr lang="en-US" dirty="0"/>
              <a:t>,”Data Visualization  Made Simple: Insights into Becoming Visual”, New York: Routledge. First edition, 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Lindy Ryan</a:t>
            </a:r>
            <a:r>
              <a:rPr lang="en-US" dirty="0"/>
              <a:t>, “Visual Data Storytelling with Tableau”, Pearson Education First edition, 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Cole </a:t>
            </a:r>
            <a:r>
              <a:rPr lang="en-US" b="1" dirty="0" err="1"/>
              <a:t>Nussbaumer</a:t>
            </a:r>
            <a:r>
              <a:rPr lang="en-US" b="1" dirty="0"/>
              <a:t> </a:t>
            </a:r>
            <a:r>
              <a:rPr lang="en-US" b="1" dirty="0" err="1"/>
              <a:t>Knaflic</a:t>
            </a:r>
            <a:r>
              <a:rPr lang="en-US" dirty="0"/>
              <a:t>, “Storytelling with Data”, Wiley First edition,</a:t>
            </a:r>
            <a:endParaRPr dirty="0"/>
          </a:p>
          <a:p>
            <a:pPr marL="0" lvl="0" indent="0" algn="l" rtl="0">
              <a:lnSpc>
                <a:spcPct val="70000"/>
              </a:lnSpc>
              <a:spcBef>
                <a:spcPts val="1000"/>
              </a:spcBef>
              <a:spcAft>
                <a:spcPts val="0"/>
              </a:spcAft>
              <a:buSzPts val="275"/>
              <a:buNone/>
            </a:pPr>
            <a:r>
              <a:rPr lang="en-US" dirty="0"/>
              <a:t>2015</a:t>
            </a:r>
            <a:endParaRPr dirty="0"/>
          </a:p>
        </p:txBody>
      </p:sp>
      <p:sp>
        <p:nvSpPr>
          <p:cNvPr id="110" name="Google Shape;110;g145aa5eecf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45eb60f366_0_14"/>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85" name="Google Shape;285;g145eb60f366_0_14"/>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Clr>
                <a:schemeClr val="accent5">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Data Preparation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Steps to explore, preprocess, and condition data prior to modeling and analysis.</a:t>
            </a:r>
            <a:endParaRPr dirty="0"/>
          </a:p>
          <a:p>
            <a:pPr marL="914400" lvl="1" indent="-342900" algn="l" rtl="0">
              <a:lnSpc>
                <a:spcPct val="90000"/>
              </a:lnSpc>
              <a:spcBef>
                <a:spcPts val="0"/>
              </a:spcBef>
              <a:spcAft>
                <a:spcPts val="0"/>
              </a:spcAft>
              <a:buSzPts val="1800"/>
              <a:buChar char="•"/>
            </a:pPr>
            <a:r>
              <a:rPr lang="en-US" dirty="0"/>
              <a:t>Execute, load, and transform the data </a:t>
            </a:r>
            <a:endParaRPr dirty="0"/>
          </a:p>
          <a:p>
            <a:pPr marL="914400" lvl="1" indent="-342900" algn="l" rtl="0">
              <a:lnSpc>
                <a:spcPct val="90000"/>
              </a:lnSpc>
              <a:spcBef>
                <a:spcPts val="0"/>
              </a:spcBef>
              <a:spcAft>
                <a:spcPts val="0"/>
              </a:spcAft>
              <a:buSzPts val="1800"/>
              <a:buChar char="•"/>
            </a:pPr>
            <a:r>
              <a:rPr lang="en-US" dirty="0"/>
              <a:t>Tasks could be performed multiple times and not in predefined order</a:t>
            </a:r>
            <a:endParaRPr dirty="0"/>
          </a:p>
          <a:p>
            <a:pPr marL="914400" lvl="1" indent="-342900" algn="l" rtl="0">
              <a:lnSpc>
                <a:spcPct val="90000"/>
              </a:lnSpc>
              <a:spcBef>
                <a:spcPts val="0"/>
              </a:spcBef>
              <a:spcAft>
                <a:spcPts val="0"/>
              </a:spcAft>
              <a:buSzPts val="1800"/>
              <a:buChar char="•"/>
            </a:pPr>
            <a:r>
              <a:rPr lang="en-US" dirty="0"/>
              <a:t>Several tools commonly used for this phase are – Hadoop, Alpine Miner, Open Refine, etc.</a:t>
            </a:r>
            <a:endParaRPr dirty="0"/>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Model Planning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Data is explored to learn about relationships between variables and subsequently, selects key variables and the most suitable models.</a:t>
            </a:r>
            <a:endParaRPr dirty="0"/>
          </a:p>
          <a:p>
            <a:pPr marL="914400" lvl="1" indent="-342900" algn="l" rtl="0">
              <a:lnSpc>
                <a:spcPct val="90000"/>
              </a:lnSpc>
              <a:spcBef>
                <a:spcPts val="0"/>
              </a:spcBef>
              <a:spcAft>
                <a:spcPts val="0"/>
              </a:spcAft>
              <a:buSzPts val="1800"/>
              <a:buChar char="•"/>
            </a:pPr>
            <a:r>
              <a:rPr lang="en-US" dirty="0"/>
              <a:t>Data science team develop data sets for training, testing, and production purposes</a:t>
            </a:r>
            <a:endParaRPr dirty="0"/>
          </a:p>
          <a:p>
            <a:pPr marL="914400" lvl="1" indent="-342900" algn="l" rtl="0">
              <a:lnSpc>
                <a:spcPct val="90000"/>
              </a:lnSpc>
              <a:spcBef>
                <a:spcPts val="0"/>
              </a:spcBef>
              <a:spcAft>
                <a:spcPts val="0"/>
              </a:spcAft>
              <a:buSzPts val="1800"/>
              <a:buChar char="•"/>
            </a:pPr>
            <a:r>
              <a:rPr lang="en-US" dirty="0"/>
              <a:t>Team builds and executes models based on the work done in the model planning phase.</a:t>
            </a:r>
            <a:endParaRPr dirty="0"/>
          </a:p>
          <a:p>
            <a:pPr marL="914400" lvl="1" indent="-342900" algn="l" rtl="0">
              <a:lnSpc>
                <a:spcPct val="90000"/>
              </a:lnSpc>
              <a:spcBef>
                <a:spcPts val="0"/>
              </a:spcBef>
              <a:spcAft>
                <a:spcPts val="0"/>
              </a:spcAft>
              <a:buSzPts val="1800"/>
              <a:buChar char="•"/>
            </a:pPr>
            <a:r>
              <a:rPr lang="en-US" dirty="0"/>
              <a:t>Several tools commonly used for this phase are – </a:t>
            </a:r>
            <a:r>
              <a:rPr lang="en-US" dirty="0" err="1"/>
              <a:t>Matlab</a:t>
            </a:r>
            <a:r>
              <a:rPr lang="en-US" dirty="0"/>
              <a:t>, STASTICA.</a:t>
            </a:r>
            <a:endParaRPr dirty="0"/>
          </a:p>
          <a:p>
            <a:pPr marL="0" lvl="0" indent="0" algn="l" rtl="0">
              <a:lnSpc>
                <a:spcPct val="90000"/>
              </a:lnSpc>
              <a:spcBef>
                <a:spcPts val="0"/>
              </a:spcBef>
              <a:spcAft>
                <a:spcPts val="0"/>
              </a:spcAft>
              <a:buSzPts val="1800"/>
              <a:buNone/>
            </a:pPr>
            <a:endParaRPr dirty="0"/>
          </a:p>
        </p:txBody>
      </p:sp>
      <p:sp>
        <p:nvSpPr>
          <p:cNvPr id="286" name="Google Shape;286;g145eb60f366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87" name="Google Shape;287;g145eb60f366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45aa5eecfc_0_18"/>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93" name="Google Shape;293;g145aa5eecfc_0_18"/>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latin typeface="Arial"/>
                <a:ea typeface="Arial"/>
                <a:cs typeface="Arial"/>
                <a:sym typeface="Arial"/>
              </a:rPr>
              <a:t>Data Discovery and Formation</a:t>
            </a:r>
            <a:endParaRPr dirty="0">
              <a:solidFill>
                <a:schemeClr val="bg1">
                  <a:lumMod val="6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Data Preparation </a:t>
            </a:r>
            <a:endParaRPr dirty="0">
              <a:solidFill>
                <a:schemeClr val="bg1">
                  <a:lumMod val="65000"/>
                </a:schemeClr>
              </a:solidFil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Model Planning </a:t>
            </a:r>
            <a:endParaRPr dirty="0">
              <a:solidFill>
                <a:schemeClr val="bg1">
                  <a:lumMod val="65000"/>
                </a:schemeClr>
              </a:solidFill>
            </a:endParaRPr>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Model Building </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Team develops datasets for testing, training, and production purposes.</a:t>
            </a:r>
            <a:endParaRPr dirty="0"/>
          </a:p>
          <a:p>
            <a:pPr marL="914400" lvl="1" indent="-342900" algn="l" rtl="0">
              <a:lnSpc>
                <a:spcPct val="90000"/>
              </a:lnSpc>
              <a:spcBef>
                <a:spcPts val="0"/>
              </a:spcBef>
              <a:spcAft>
                <a:spcPts val="0"/>
              </a:spcAft>
              <a:buSzPct val="81081"/>
              <a:buChar char="•"/>
            </a:pPr>
            <a:r>
              <a:rPr lang="en-US" dirty="0"/>
              <a:t>Team also considers whether its existing tools will suffice for running the models or if they need more robust environment for executing models.</a:t>
            </a:r>
            <a:endParaRPr dirty="0"/>
          </a:p>
          <a:p>
            <a:pPr marL="914400" lvl="1" indent="-342900" algn="l" rtl="0">
              <a:lnSpc>
                <a:spcPct val="90000"/>
              </a:lnSpc>
              <a:spcBef>
                <a:spcPts val="0"/>
              </a:spcBef>
              <a:spcAft>
                <a:spcPts val="0"/>
              </a:spcAft>
              <a:buSzPct val="81081"/>
              <a:buChar char="•"/>
            </a:pPr>
            <a:r>
              <a:rPr lang="en-US" dirty="0"/>
              <a:t>Free or open-source tools – Rand PL/R, Octave, WEKA.</a:t>
            </a:r>
            <a:endParaRPr dirty="0"/>
          </a:p>
          <a:p>
            <a:pPr marL="914400" lvl="1" indent="-342900" algn="l" rtl="0">
              <a:lnSpc>
                <a:spcPct val="90000"/>
              </a:lnSpc>
              <a:spcBef>
                <a:spcPts val="0"/>
              </a:spcBef>
              <a:spcAft>
                <a:spcPts val="0"/>
              </a:spcAft>
              <a:buSzPct val="81081"/>
              <a:buChar char="•"/>
            </a:pPr>
            <a:r>
              <a:rPr lang="en-US" dirty="0"/>
              <a:t>Commercial tools – </a:t>
            </a:r>
            <a:r>
              <a:rPr lang="en-US" dirty="0" err="1"/>
              <a:t>Matlab</a:t>
            </a:r>
            <a:r>
              <a:rPr lang="en-US" dirty="0"/>
              <a:t> , STASTICA.</a:t>
            </a:r>
            <a:endParaRPr dirty="0"/>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Communication of Results</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After executing model team need to compare outcomes of modeling to criteria established for success and failure.</a:t>
            </a:r>
            <a:endParaRPr dirty="0"/>
          </a:p>
          <a:p>
            <a:pPr marL="914400" lvl="1" indent="-342900" algn="l" rtl="0">
              <a:lnSpc>
                <a:spcPct val="90000"/>
              </a:lnSpc>
              <a:spcBef>
                <a:spcPts val="0"/>
              </a:spcBef>
              <a:spcAft>
                <a:spcPts val="0"/>
              </a:spcAft>
              <a:buSzPct val="81081"/>
              <a:buChar char="•"/>
            </a:pPr>
            <a:r>
              <a:rPr lang="en-US" dirty="0"/>
              <a:t>Team considers how best to articulate findings and outcomes to various team members and stakeholders, taking into account warning, assumptions.</a:t>
            </a:r>
            <a:endParaRPr dirty="0"/>
          </a:p>
          <a:p>
            <a:pPr marL="914400" lvl="1" indent="-342900" algn="l" rtl="0">
              <a:lnSpc>
                <a:spcPct val="90000"/>
              </a:lnSpc>
              <a:spcBef>
                <a:spcPts val="0"/>
              </a:spcBef>
              <a:spcAft>
                <a:spcPts val="0"/>
              </a:spcAft>
              <a:buSzPct val="81081"/>
              <a:buChar char="•"/>
            </a:pPr>
            <a:r>
              <a:rPr lang="en-US" dirty="0"/>
              <a:t>Team should identify key findings, quantify business value, and develop narrative to summarize and convey findings to stakeholders.</a:t>
            </a:r>
            <a:endParaRPr dirty="0"/>
          </a:p>
          <a:p>
            <a:pPr marL="457200" lvl="0" indent="0" algn="l" rtl="0">
              <a:lnSpc>
                <a:spcPct val="90000"/>
              </a:lnSpc>
              <a:spcBef>
                <a:spcPts val="0"/>
              </a:spcBef>
              <a:spcAft>
                <a:spcPts val="0"/>
              </a:spcAft>
              <a:buSzPct val="69498"/>
              <a:buNone/>
            </a:pPr>
            <a:endParaRPr dirty="0"/>
          </a:p>
        </p:txBody>
      </p:sp>
      <p:sp>
        <p:nvSpPr>
          <p:cNvPr id="294" name="Google Shape;294;g145aa5eecfc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295" name="Google Shape;295;g145aa5eecfc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5aa5eecfc_0_25"/>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301" name="Google Shape;301;g145aa5eecfc_0_25"/>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Data Preparation </a:t>
            </a:r>
            <a:endParaRPr dirty="0">
              <a:solidFill>
                <a:schemeClr val="bg1">
                  <a:lumMod val="75000"/>
                </a:schemeClr>
              </a:solidFil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Model Planning </a:t>
            </a:r>
            <a:endParaRPr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bg1">
                    <a:lumMod val="75000"/>
                  </a:schemeClr>
                </a:solidFill>
              </a:rPr>
              <a:t>Model Building </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bg1">
                    <a:lumMod val="75000"/>
                  </a:schemeClr>
                </a:solidFill>
              </a:rPr>
              <a:t>Communication of Results</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Optimization</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The team communicates benefits of project more broadly and sets up pilot project to deploy work in controlled way before broadening the work to full enterprise of users.</a:t>
            </a:r>
            <a:endParaRPr dirty="0"/>
          </a:p>
          <a:p>
            <a:pPr marL="914400" lvl="1" indent="-342900" algn="l" rtl="0">
              <a:lnSpc>
                <a:spcPct val="90000"/>
              </a:lnSpc>
              <a:spcBef>
                <a:spcPts val="0"/>
              </a:spcBef>
              <a:spcAft>
                <a:spcPts val="0"/>
              </a:spcAft>
              <a:buSzPts val="1800"/>
              <a:buChar char="•"/>
            </a:pPr>
            <a:r>
              <a:rPr lang="en-US" dirty="0"/>
              <a:t>This approach enables team to learn about performance and related constraints of the model in production environment on small scale  , and make adjustments before full deployment.</a:t>
            </a:r>
            <a:endParaRPr dirty="0"/>
          </a:p>
          <a:p>
            <a:pPr marL="914400" lvl="1" indent="-342900" algn="l" rtl="0">
              <a:lnSpc>
                <a:spcPct val="90000"/>
              </a:lnSpc>
              <a:spcBef>
                <a:spcPts val="0"/>
              </a:spcBef>
              <a:spcAft>
                <a:spcPts val="0"/>
              </a:spcAft>
              <a:buSzPts val="1800"/>
              <a:buChar char="•"/>
            </a:pPr>
            <a:r>
              <a:rPr lang="en-US" dirty="0"/>
              <a:t>The team delivers final reports, briefings, codes.</a:t>
            </a:r>
            <a:endParaRPr dirty="0"/>
          </a:p>
          <a:p>
            <a:pPr marL="914400" lvl="1" indent="-342900" algn="l" rtl="0">
              <a:lnSpc>
                <a:spcPct val="90000"/>
              </a:lnSpc>
              <a:spcBef>
                <a:spcPts val="0"/>
              </a:spcBef>
              <a:spcAft>
                <a:spcPts val="0"/>
              </a:spcAft>
              <a:buSzPts val="1800"/>
              <a:buChar char="•"/>
            </a:pPr>
            <a:r>
              <a:rPr lang="en-US" dirty="0"/>
              <a:t>Free or open source tools – Octave, WEKA, SQL, </a:t>
            </a:r>
            <a:r>
              <a:rPr lang="en-US" dirty="0" err="1"/>
              <a:t>MADlib</a:t>
            </a:r>
            <a:r>
              <a:rPr lang="en-US" dirty="0"/>
              <a:t>.</a:t>
            </a:r>
            <a:endParaRPr dirty="0"/>
          </a:p>
        </p:txBody>
      </p:sp>
      <p:sp>
        <p:nvSpPr>
          <p:cNvPr id="302" name="Google Shape;302;g145aa5eecfc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03" name="Google Shape;303;g145aa5eecfc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38200" y="19046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4400"/>
              <a:buFont typeface="Times New Roman"/>
              <a:buNone/>
            </a:pPr>
            <a:r>
              <a:rPr lang="en-US" b="1" dirty="0">
                <a:solidFill>
                  <a:srgbClr val="2F5496"/>
                </a:solidFill>
                <a:latin typeface="Times New Roman"/>
                <a:ea typeface="Times New Roman"/>
                <a:cs typeface="Times New Roman"/>
                <a:sym typeface="Times New Roman"/>
              </a:rPr>
              <a:t>Visual Revolution, Various types of visualization with its best practices.</a:t>
            </a:r>
            <a:endParaRPr dirty="0"/>
          </a:p>
        </p:txBody>
      </p:sp>
      <p:sp>
        <p:nvSpPr>
          <p:cNvPr id="309" name="Google Shape;309;p14"/>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A 'Visual Revolution' is changing the way we communicate</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t>Use all kind of visuals - images, graphics, videos and animations to </a:t>
            </a:r>
            <a:r>
              <a:rPr lang="en-US" b="1" dirty="0">
                <a:highlight>
                  <a:srgbClr val="FFFF00"/>
                </a:highlight>
              </a:rPr>
              <a:t>create emotional connections</a:t>
            </a:r>
            <a:endParaRPr b="1" dirty="0">
              <a:highlight>
                <a:srgbClr val="FFFF00"/>
              </a:highlight>
            </a:endParaRPr>
          </a:p>
          <a:p>
            <a:pPr marL="457200" lvl="0" indent="-342900" algn="l" rtl="0">
              <a:lnSpc>
                <a:spcPct val="90000"/>
              </a:lnSpc>
              <a:spcBef>
                <a:spcPts val="0"/>
              </a:spcBef>
              <a:spcAft>
                <a:spcPts val="0"/>
              </a:spcAft>
              <a:buSzPts val="1800"/>
              <a:buChar char="•"/>
            </a:pPr>
            <a:r>
              <a:rPr lang="en-US" b="1" dirty="0"/>
              <a:t>Make sure your </a:t>
            </a:r>
            <a:r>
              <a:rPr lang="en-US" b="1" dirty="0">
                <a:highlight>
                  <a:srgbClr val="FFFF00"/>
                </a:highlight>
              </a:rPr>
              <a:t>content is unique so that people will remember </a:t>
            </a:r>
            <a:r>
              <a:rPr lang="en-US" b="1" dirty="0"/>
              <a:t>for longer duration, </a:t>
            </a:r>
            <a:r>
              <a:rPr lang="en-US" b="1" dirty="0">
                <a:highlight>
                  <a:srgbClr val="FFFF00"/>
                </a:highlight>
              </a:rPr>
              <a:t>creating impact</a:t>
            </a:r>
            <a:endParaRPr b="1" dirty="0">
              <a:highlight>
                <a:srgbClr val="FFFF00"/>
              </a:highlight>
            </a:endParaRPr>
          </a:p>
          <a:p>
            <a:pPr marL="457200" lvl="0" indent="-342900" algn="l" rtl="0">
              <a:lnSpc>
                <a:spcPct val="90000"/>
              </a:lnSpc>
              <a:spcBef>
                <a:spcPts val="0"/>
              </a:spcBef>
              <a:spcAft>
                <a:spcPts val="0"/>
              </a:spcAft>
              <a:buSzPts val="1800"/>
              <a:buChar char="•"/>
            </a:pPr>
            <a:r>
              <a:rPr lang="en-US" b="1" dirty="0"/>
              <a:t>Create visuals that are useful to customers, or other supporters</a:t>
            </a:r>
            <a:endParaRPr b="1" dirty="0"/>
          </a:p>
          <a:p>
            <a:pPr marL="457200" lvl="0" indent="-342900" algn="l" rtl="0">
              <a:lnSpc>
                <a:spcPct val="90000"/>
              </a:lnSpc>
              <a:spcBef>
                <a:spcPts val="0"/>
              </a:spcBef>
              <a:spcAft>
                <a:spcPts val="0"/>
              </a:spcAft>
              <a:buSzPts val="1800"/>
              <a:buChar char="•"/>
            </a:pPr>
            <a:r>
              <a:rPr lang="en-US" b="1" dirty="0"/>
              <a:t>Invite other people to share their images to </a:t>
            </a:r>
            <a:r>
              <a:rPr lang="en-US" b="1" dirty="0">
                <a:highlight>
                  <a:srgbClr val="FFFF00"/>
                </a:highlight>
              </a:rPr>
              <a:t>encourage interaction and engagement</a:t>
            </a:r>
            <a:endParaRPr b="1" dirty="0">
              <a:highlight>
                <a:srgbClr val="FFFF00"/>
              </a:highlight>
            </a:endParaRPr>
          </a:p>
          <a:p>
            <a:pPr marL="457200" lvl="0" indent="-342900" algn="l" rtl="0">
              <a:lnSpc>
                <a:spcPct val="90000"/>
              </a:lnSpc>
              <a:spcBef>
                <a:spcPts val="0"/>
              </a:spcBef>
              <a:spcAft>
                <a:spcPts val="0"/>
              </a:spcAft>
              <a:buSzPts val="1800"/>
              <a:buChar char="•"/>
            </a:pPr>
            <a:r>
              <a:rPr lang="en-US" b="1" dirty="0"/>
              <a:t>Include short captions with your visuals to give context or include a call to action that asks people to take the next step</a:t>
            </a:r>
            <a:endParaRPr b="1" dirty="0"/>
          </a:p>
        </p:txBody>
      </p:sp>
      <p:sp>
        <p:nvSpPr>
          <p:cNvPr id="310" name="Google Shape;31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11" name="Google Shape;3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45aa5eecfc_0_49"/>
          <p:cNvSpPr txBox="1">
            <a:spLocks noGrp="1"/>
          </p:cNvSpPr>
          <p:nvPr>
            <p:ph type="title"/>
          </p:nvPr>
        </p:nvSpPr>
        <p:spPr>
          <a:xfrm>
            <a:off x="838200" y="19046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Times New Roman"/>
              <a:buNone/>
            </a:pPr>
            <a:r>
              <a:rPr lang="en-US" b="1">
                <a:solidFill>
                  <a:srgbClr val="2F5496"/>
                </a:solidFill>
                <a:latin typeface="Times New Roman"/>
                <a:ea typeface="Times New Roman"/>
                <a:cs typeface="Times New Roman"/>
                <a:sym typeface="Times New Roman"/>
              </a:rPr>
              <a:t>Visualization best practices</a:t>
            </a:r>
            <a:endParaRPr/>
          </a:p>
        </p:txBody>
      </p:sp>
      <p:sp>
        <p:nvSpPr>
          <p:cNvPr id="317" name="Google Shape;317;g145aa5eecfc_0_49"/>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With explosion in volume and complexity of data generated, use of data </a:t>
            </a:r>
            <a:r>
              <a:rPr lang="en-US" sz="3100" b="1" dirty="0" err="1">
                <a:solidFill>
                  <a:srgbClr val="FFFF00"/>
                </a:solidFill>
                <a:highlight>
                  <a:srgbClr val="0000FF"/>
                </a:highlight>
              </a:rPr>
              <a:t>visualitzation</a:t>
            </a:r>
            <a:r>
              <a:rPr lang="en-US" sz="3100" b="1" dirty="0">
                <a:solidFill>
                  <a:srgbClr val="FFFF00"/>
                </a:solidFill>
                <a:highlight>
                  <a:srgbClr val="0000FF"/>
                </a:highlight>
              </a:rPr>
              <a:t> becomes essential  </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highlight>
                  <a:srgbClr val="FFFF00"/>
                </a:highlight>
              </a:rPr>
              <a:t>Human processes visual information better than tables, numbers, and text</a:t>
            </a:r>
            <a:endParaRPr b="1" dirty="0">
              <a:highlight>
                <a:srgbClr val="FFFF00"/>
              </a:highlight>
            </a:endParaRPr>
          </a:p>
          <a:p>
            <a:pPr marL="457200" lvl="0" indent="-342900" algn="l" rtl="0">
              <a:lnSpc>
                <a:spcPct val="90000"/>
              </a:lnSpc>
              <a:spcBef>
                <a:spcPts val="0"/>
              </a:spcBef>
              <a:spcAft>
                <a:spcPts val="0"/>
              </a:spcAft>
              <a:buSzPts val="1800"/>
              <a:buChar char="•"/>
            </a:pPr>
            <a:r>
              <a:rPr lang="en-US" b="1" dirty="0">
                <a:highlight>
                  <a:srgbClr val="FFFF00"/>
                </a:highlight>
              </a:rPr>
              <a:t>Converting into graphs and charts data is transformed into easy-to -understand form</a:t>
            </a:r>
            <a:endParaRPr b="1" dirty="0">
              <a:highlight>
                <a:srgbClr val="FFFF00"/>
              </a:highlight>
            </a:endParaRPr>
          </a:p>
          <a:p>
            <a:pPr marL="457200" lvl="0" indent="0" algn="l" rtl="0">
              <a:lnSpc>
                <a:spcPct val="90000"/>
              </a:lnSpc>
              <a:spcBef>
                <a:spcPts val="0"/>
              </a:spcBef>
              <a:spcAft>
                <a:spcPts val="0"/>
              </a:spcAft>
              <a:buSzPts val="1800"/>
              <a:buNone/>
            </a:pPr>
            <a:endParaRPr b="1" dirty="0"/>
          </a:p>
        </p:txBody>
      </p:sp>
      <p:sp>
        <p:nvSpPr>
          <p:cNvPr id="318" name="Google Shape;318;g145aa5eecfc_0_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19" name="Google Shape;319;g145aa5eecfc_0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g145aa5eecfc_0_56"/>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Data Types </a:t>
            </a:r>
            <a:endParaRPr dirty="0"/>
          </a:p>
        </p:txBody>
      </p:sp>
      <p:sp>
        <p:nvSpPr>
          <p:cNvPr id="326" name="Google Shape;326;g145aa5eecfc_0_56"/>
          <p:cNvSpPr txBox="1">
            <a:spLocks noGrp="1"/>
          </p:cNvSpPr>
          <p:nvPr>
            <p:ph type="body" idx="1"/>
          </p:nvPr>
        </p:nvSpPr>
        <p:spPr>
          <a:xfrm>
            <a:off x="838200" y="1154500"/>
            <a:ext cx="10515600" cy="47736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SzPts val="1800"/>
              <a:buChar char="•"/>
            </a:pPr>
            <a:r>
              <a:rPr lang="en-US" dirty="0"/>
              <a:t>Numeric / alpha numeric / Images/ Audio</a:t>
            </a:r>
            <a:endParaRPr dirty="0"/>
          </a:p>
          <a:p>
            <a:pPr marL="0" lvl="0" indent="0" algn="l" rtl="0">
              <a:lnSpc>
                <a:spcPct val="90000"/>
              </a:lnSpc>
              <a:spcBef>
                <a:spcPts val="1000"/>
              </a:spcBef>
              <a:spcAft>
                <a:spcPts val="0"/>
              </a:spcAft>
              <a:buSzPts val="1800"/>
              <a:buNone/>
            </a:pPr>
            <a:r>
              <a:rPr lang="en-IN" dirty="0"/>
              <a:t>Numeric Data:</a:t>
            </a:r>
            <a:endParaRPr dirty="0"/>
          </a:p>
          <a:p>
            <a:pPr marL="457200" lvl="0" indent="-342900" algn="l" rtl="0">
              <a:lnSpc>
                <a:spcPct val="90000"/>
              </a:lnSpc>
              <a:spcBef>
                <a:spcPts val="1000"/>
              </a:spcBef>
              <a:spcAft>
                <a:spcPts val="0"/>
              </a:spcAft>
              <a:buSzPts val="1800"/>
              <a:buChar char="•"/>
            </a:pPr>
            <a:r>
              <a:rPr lang="en-US" dirty="0"/>
              <a:t>Categories based on measurement scale:</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Nominal Scale</a:t>
            </a:r>
            <a:r>
              <a:rPr lang="en-US" dirty="0"/>
              <a:t> (qualitative variable or categorical variable). </a:t>
            </a:r>
            <a:r>
              <a:rPr lang="en-US" b="1" dirty="0"/>
              <a:t>NO arithmetic operations are possible </a:t>
            </a:r>
            <a:endParaRPr b="1" dirty="0"/>
          </a:p>
          <a:p>
            <a:pPr marL="1371600" lvl="2" indent="-342900" algn="l" rtl="0">
              <a:lnSpc>
                <a:spcPct val="90000"/>
              </a:lnSpc>
              <a:spcBef>
                <a:spcPts val="0"/>
              </a:spcBef>
              <a:spcAft>
                <a:spcPts val="0"/>
              </a:spcAft>
              <a:buSzPts val="1800"/>
              <a:buChar char="•"/>
            </a:pPr>
            <a:r>
              <a:rPr lang="en-US" dirty="0" err="1"/>
              <a:t>e.g</a:t>
            </a:r>
            <a:r>
              <a:rPr lang="en-US" dirty="0"/>
              <a:t> blood group : A, B, AB &amp; O</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Ordinal Scale:</a:t>
            </a:r>
            <a:r>
              <a:rPr lang="en-US" b="1" dirty="0">
                <a:solidFill>
                  <a:srgbClr val="1155CC"/>
                </a:solidFill>
              </a:rPr>
              <a:t> </a:t>
            </a:r>
            <a:r>
              <a:rPr lang="en-US" dirty="0"/>
              <a:t>(values are captured from an ordered set). Order is fixed and no arithmetic operations can be performed</a:t>
            </a:r>
            <a:endParaRPr dirty="0"/>
          </a:p>
          <a:p>
            <a:pPr marL="1371600" lvl="2" indent="-342900" algn="l" rtl="0">
              <a:lnSpc>
                <a:spcPct val="90000"/>
              </a:lnSpc>
              <a:spcBef>
                <a:spcPts val="0"/>
              </a:spcBef>
              <a:spcAft>
                <a:spcPts val="0"/>
              </a:spcAft>
              <a:buSzPts val="1800"/>
              <a:buChar char="•"/>
            </a:pPr>
            <a:r>
              <a:rPr lang="en-US" dirty="0"/>
              <a:t>e.g. review ratings on a Likert scale (1-5, 5 being highest )</a:t>
            </a:r>
            <a:endParaRPr dirty="0"/>
          </a:p>
          <a:p>
            <a:pPr marL="914400" lvl="1" indent="-342900" algn="l" rtl="0">
              <a:lnSpc>
                <a:spcPct val="90000"/>
              </a:lnSpc>
              <a:spcBef>
                <a:spcPts val="0"/>
              </a:spcBef>
              <a:spcAft>
                <a:spcPts val="0"/>
              </a:spcAft>
              <a:buSzPts val="1800"/>
              <a:buChar char="•"/>
            </a:pPr>
            <a:r>
              <a:rPr lang="en-US" b="1" dirty="0">
                <a:solidFill>
                  <a:srgbClr val="0000FF"/>
                </a:solidFill>
              </a:rPr>
              <a:t>Interval Scale:</a:t>
            </a:r>
            <a:r>
              <a:rPr lang="en-US" dirty="0"/>
              <a:t> (Data points taken from a fixed interval set) Cannot perform ratios on interval scale data </a:t>
            </a:r>
            <a:endParaRPr dirty="0"/>
          </a:p>
          <a:p>
            <a:pPr marL="1371600" lvl="2" indent="-342900" algn="l" rtl="0">
              <a:lnSpc>
                <a:spcPct val="90000"/>
              </a:lnSpc>
              <a:spcBef>
                <a:spcPts val="0"/>
              </a:spcBef>
              <a:spcAft>
                <a:spcPts val="0"/>
              </a:spcAft>
              <a:buSzPts val="1800"/>
              <a:buChar char="•"/>
            </a:pPr>
            <a:r>
              <a:rPr lang="en-US" dirty="0"/>
              <a:t>e.g. 50 degree C is not twice hot as 25 degree  C</a:t>
            </a:r>
            <a:endParaRPr dirty="0"/>
          </a:p>
          <a:p>
            <a:pPr marL="914400" lvl="1" indent="-342900" algn="l" rtl="0">
              <a:lnSpc>
                <a:spcPct val="90000"/>
              </a:lnSpc>
              <a:spcBef>
                <a:spcPts val="0"/>
              </a:spcBef>
              <a:spcAft>
                <a:spcPts val="0"/>
              </a:spcAft>
              <a:buSzPts val="1800"/>
              <a:buChar char="•"/>
            </a:pPr>
            <a:r>
              <a:rPr lang="en-US" b="1" dirty="0">
                <a:solidFill>
                  <a:srgbClr val="0000FF"/>
                </a:solidFill>
              </a:rPr>
              <a:t>Ratio Scale:</a:t>
            </a:r>
            <a:r>
              <a:rPr lang="en-US" dirty="0"/>
              <a:t> Arithmetic operations are possible </a:t>
            </a:r>
            <a:endParaRPr dirty="0"/>
          </a:p>
          <a:p>
            <a:pPr marL="1371600" lvl="2" indent="-342900" algn="l" rtl="0">
              <a:lnSpc>
                <a:spcPct val="90000"/>
              </a:lnSpc>
              <a:spcBef>
                <a:spcPts val="0"/>
              </a:spcBef>
              <a:spcAft>
                <a:spcPts val="0"/>
              </a:spcAft>
              <a:buSzPts val="1800"/>
              <a:buChar char="•"/>
            </a:pPr>
            <a:r>
              <a:rPr lang="en-US" dirty="0"/>
              <a:t>Product sales, salary </a:t>
            </a:r>
            <a:endParaRPr dirty="0"/>
          </a:p>
        </p:txBody>
      </p:sp>
      <p:sp>
        <p:nvSpPr>
          <p:cNvPr id="327" name="Google Shape;327;g145aa5eecfc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35</a:t>
            </a:fld>
            <a:endParaRPr/>
          </a:p>
        </p:txBody>
      </p:sp>
      <p:sp>
        <p:nvSpPr>
          <p:cNvPr id="328" name="Google Shape;328;g145aa5eecfc_0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145aa5eecfc_0_63"/>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Data Types &amp; Operations </a:t>
            </a:r>
            <a:endParaRPr/>
          </a:p>
        </p:txBody>
      </p:sp>
      <p:sp>
        <p:nvSpPr>
          <p:cNvPr id="344" name="Google Shape;344;g145aa5eecfc_0_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36</a:t>
            </a:fld>
            <a:endParaRPr/>
          </a:p>
        </p:txBody>
      </p:sp>
      <p:graphicFrame>
        <p:nvGraphicFramePr>
          <p:cNvPr id="345" name="Google Shape;345;g145aa5eecfc_0_63"/>
          <p:cNvGraphicFramePr/>
          <p:nvPr/>
        </p:nvGraphicFramePr>
        <p:xfrm>
          <a:off x="740325" y="1445575"/>
          <a:ext cx="10287000" cy="3687930"/>
        </p:xfrm>
        <a:graphic>
          <a:graphicData uri="http://schemas.openxmlformats.org/drawingml/2006/table">
            <a:tbl>
              <a:tblPr>
                <a:noFill/>
                <a:tableStyleId>{B6D31138-F334-441A-BE58-55AC761326F4}</a:tableStyleId>
              </a:tblPr>
              <a:tblGrid>
                <a:gridCol w="1946075">
                  <a:extLst>
                    <a:ext uri="{9D8B030D-6E8A-4147-A177-3AD203B41FA5}">
                      <a16:colId xmlns:a16="http://schemas.microsoft.com/office/drawing/2014/main" val="20000"/>
                    </a:ext>
                  </a:extLst>
                </a:gridCol>
                <a:gridCol w="83409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Data Type</a:t>
                      </a:r>
                      <a:endParaRPr sz="2600" u="none" strike="noStrike" cap="none"/>
                    </a:p>
                  </a:txBody>
                  <a:tcPr marL="91425" marR="91425" marT="91425" marB="91425">
                    <a:solidFill>
                      <a:srgbClr val="A4C2F4"/>
                    </a:solidFill>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Operations </a:t>
                      </a:r>
                      <a:endParaRPr sz="2600" u="none" strike="noStrike" cap="none"/>
                    </a:p>
                  </a:txBody>
                  <a:tcPr marL="91425" marR="91425" marT="91425" marB="91425">
                    <a:solidFill>
                      <a:srgbClr val="A4C2F4"/>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Nominal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only check if the values are same or not (= = or !=)</a:t>
                      </a:r>
                      <a:endParaRPr sz="26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Ordinal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compare ( ==, != , &lt; , &gt;)</a:t>
                      </a:r>
                      <a:endParaRPr sz="26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Interval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distance or span with operations ( ==, !=, &lt; , &gt; ,-)</a:t>
                      </a:r>
                      <a:endParaRPr sz="26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Ratio</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proportions with operations (== ,!=, &lt; , &gt; ,+, - ,%)</a:t>
                      </a:r>
                      <a:endParaRPr sz="2600" u="none" strike="noStrike" cap="none"/>
                    </a:p>
                  </a:txBody>
                  <a:tcPr marL="91425" marR="91425" marT="91425" marB="91425"/>
                </a:tc>
                <a:extLst>
                  <a:ext uri="{0D108BD9-81ED-4DB2-BD59-A6C34878D82A}">
                    <a16:rowId xmlns:a16="http://schemas.microsoft.com/office/drawing/2014/main" val="10004"/>
                  </a:ext>
                </a:extLst>
              </a:tr>
            </a:tbl>
          </a:graphicData>
        </a:graphic>
      </p:graphicFrame>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5"/>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Storytelling: An Evolution</a:t>
            </a:r>
            <a:endParaRPr sz="4200" dirty="0"/>
          </a:p>
        </p:txBody>
      </p:sp>
      <p:sp>
        <p:nvSpPr>
          <p:cNvPr id="351" name="Google Shape;35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will depend on </a:t>
            </a:r>
            <a:r>
              <a:rPr lang="en-US" dirty="0">
                <a:highlight>
                  <a:srgbClr val="FFFF00"/>
                </a:highlight>
              </a:rPr>
              <a:t>statistical understanding of the data, its context</a:t>
            </a:r>
            <a:r>
              <a:rPr lang="en-US" dirty="0"/>
              <a:t> and to measure it to avoid false analysis and skewed decision making</a:t>
            </a:r>
            <a:endParaRPr dirty="0"/>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highlight>
                  <a:srgbClr val="FFFF00"/>
                </a:highlight>
              </a:rPr>
              <a:t>Human visual cognition system demands a way to encode numbers with meaning by relying on </a:t>
            </a:r>
            <a:r>
              <a:rPr lang="en-US" dirty="0" err="1">
                <a:highlight>
                  <a:srgbClr val="FFFF00"/>
                </a:highlight>
              </a:rPr>
              <a:t>colours</a:t>
            </a:r>
            <a:r>
              <a:rPr lang="en-US" dirty="0">
                <a:highlight>
                  <a:srgbClr val="FFFF00"/>
                </a:highlight>
              </a:rPr>
              <a:t> and shapes to support interpretation</a:t>
            </a:r>
            <a:endParaRPr dirty="0">
              <a:highlight>
                <a:srgbClr val="FFFF00"/>
              </a:highlight>
            </a:endParaRPr>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highlight>
                  <a:srgbClr val="FFFF00"/>
                </a:highlight>
              </a:rPr>
              <a:t>Data visualization is the best way to see and understand huge, most diverse data </a:t>
            </a:r>
            <a:endParaRPr dirty="0">
              <a:highlight>
                <a:srgbClr val="FFFF00"/>
              </a:highlight>
            </a:endParaRPr>
          </a:p>
        </p:txBody>
      </p:sp>
      <p:sp>
        <p:nvSpPr>
          <p:cNvPr id="352" name="Google Shape;3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53" name="Google Shape;3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4b51d44415_0_0"/>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59" name="Google Shape;359;g14b51d44415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Data visualization</a:t>
            </a:r>
            <a:endParaRPr/>
          </a:p>
          <a:p>
            <a:pPr marL="457200" lvl="0" indent="-342900" algn="l" rtl="0">
              <a:lnSpc>
                <a:spcPct val="90000"/>
              </a:lnSpc>
              <a:spcBef>
                <a:spcPts val="0"/>
              </a:spcBef>
              <a:spcAft>
                <a:spcPts val="0"/>
              </a:spcAft>
              <a:buSzPts val="1800"/>
              <a:buChar char="•"/>
            </a:pPr>
            <a:r>
              <a:rPr lang="en-US"/>
              <a:t>Cave drawings</a:t>
            </a:r>
            <a:endParaRPr/>
          </a:p>
          <a:p>
            <a:pPr marL="457200" lvl="0" indent="0" algn="l" rtl="0">
              <a:lnSpc>
                <a:spcPct val="90000"/>
              </a:lnSpc>
              <a:spcBef>
                <a:spcPts val="0"/>
              </a:spcBef>
              <a:spcAft>
                <a:spcPts val="0"/>
              </a:spcAft>
              <a:buSzPts val="1800"/>
              <a:buNone/>
            </a:pPr>
            <a:endParaRPr/>
          </a:p>
          <a:p>
            <a:pPr marL="457200" lvl="0" indent="0" algn="l" rtl="0">
              <a:lnSpc>
                <a:spcPct val="90000"/>
              </a:lnSpc>
              <a:spcBef>
                <a:spcPts val="0"/>
              </a:spcBef>
              <a:spcAft>
                <a:spcPts val="0"/>
              </a:spcAft>
              <a:buSzPts val="1800"/>
              <a:buNone/>
            </a:pPr>
            <a:endParaRPr/>
          </a:p>
        </p:txBody>
      </p:sp>
      <p:sp>
        <p:nvSpPr>
          <p:cNvPr id="360" name="Google Shape;360;g14b51d44415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61" name="Google Shape;361;g14b51d44415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38</a:t>
            </a:fld>
            <a:endParaRPr/>
          </a:p>
        </p:txBody>
      </p:sp>
      <p:pic>
        <p:nvPicPr>
          <p:cNvPr id="362" name="Google Shape;362;g14b51d44415_0_0"/>
          <p:cNvPicPr preferRelativeResize="0"/>
          <p:nvPr/>
        </p:nvPicPr>
        <p:blipFill rotWithShape="1">
          <a:blip r:embed="rId3">
            <a:alphaModFix/>
          </a:blip>
          <a:srcRect/>
          <a:stretch/>
        </p:blipFill>
        <p:spPr>
          <a:xfrm>
            <a:off x="1340075" y="2763415"/>
            <a:ext cx="3310750" cy="2834825"/>
          </a:xfrm>
          <a:prstGeom prst="rect">
            <a:avLst/>
          </a:prstGeom>
          <a:noFill/>
          <a:ln>
            <a:noFill/>
          </a:ln>
        </p:spPr>
      </p:pic>
      <p:pic>
        <p:nvPicPr>
          <p:cNvPr id="363" name="Google Shape;363;g14b51d44415_0_0"/>
          <p:cNvPicPr preferRelativeResize="0"/>
          <p:nvPr/>
        </p:nvPicPr>
        <p:blipFill rotWithShape="1">
          <a:blip r:embed="rId4">
            <a:alphaModFix/>
          </a:blip>
          <a:srcRect/>
          <a:stretch/>
        </p:blipFill>
        <p:spPr>
          <a:xfrm>
            <a:off x="3024687" y="2763425"/>
            <a:ext cx="2536602" cy="2834825"/>
          </a:xfrm>
          <a:prstGeom prst="rect">
            <a:avLst/>
          </a:prstGeom>
          <a:noFill/>
          <a:ln>
            <a:noFill/>
          </a:ln>
        </p:spPr>
      </p:pic>
      <p:sp>
        <p:nvSpPr>
          <p:cNvPr id="364" name="Google Shape;364;g14b51d44415_0_0"/>
          <p:cNvSpPr txBox="1"/>
          <p:nvPr/>
        </p:nvSpPr>
        <p:spPr>
          <a:xfrm>
            <a:off x="3796800" y="2147825"/>
            <a:ext cx="190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Early Maps</a:t>
            </a:r>
            <a:endParaRPr sz="2800" b="0" i="0" u="none" strike="noStrike" cap="none">
              <a:solidFill>
                <a:srgbClr val="000000"/>
              </a:solidFill>
              <a:latin typeface="Calibri"/>
              <a:ea typeface="Calibri"/>
              <a:cs typeface="Calibri"/>
              <a:sym typeface="Calibri"/>
            </a:endParaRPr>
          </a:p>
        </p:txBody>
      </p:sp>
      <p:sp>
        <p:nvSpPr>
          <p:cNvPr id="365" name="Google Shape;365;g14b51d44415_0_0"/>
          <p:cNvSpPr txBox="1"/>
          <p:nvPr/>
        </p:nvSpPr>
        <p:spPr>
          <a:xfrm>
            <a:off x="5942288" y="2147825"/>
            <a:ext cx="2447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Modern Maps</a:t>
            </a:r>
            <a:endParaRPr sz="2800" b="0" i="0" u="none" strike="noStrike" cap="none">
              <a:solidFill>
                <a:srgbClr val="000000"/>
              </a:solidFill>
              <a:latin typeface="Calibri"/>
              <a:ea typeface="Calibri"/>
              <a:cs typeface="Calibri"/>
              <a:sym typeface="Calibri"/>
            </a:endParaRPr>
          </a:p>
        </p:txBody>
      </p:sp>
      <p:sp>
        <p:nvSpPr>
          <p:cNvPr id="366" name="Google Shape;366;g14b51d44415_0_0"/>
          <p:cNvSpPr txBox="1"/>
          <p:nvPr/>
        </p:nvSpPr>
        <p:spPr>
          <a:xfrm>
            <a:off x="8890500" y="2147825"/>
            <a:ext cx="2920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Statistical graphs </a:t>
            </a:r>
            <a:endParaRPr sz="2800" b="0" i="0" u="none" strike="noStrike" cap="none">
              <a:solidFill>
                <a:srgbClr val="000000"/>
              </a:solidFill>
              <a:latin typeface="Calibri"/>
              <a:ea typeface="Calibri"/>
              <a:cs typeface="Calibri"/>
              <a:sym typeface="Calibri"/>
            </a:endParaRPr>
          </a:p>
        </p:txBody>
      </p:sp>
      <p:pic>
        <p:nvPicPr>
          <p:cNvPr id="367" name="Google Shape;367;g14b51d44415_0_0"/>
          <p:cNvPicPr preferRelativeResize="0"/>
          <p:nvPr/>
        </p:nvPicPr>
        <p:blipFill rotWithShape="1">
          <a:blip r:embed="rId5">
            <a:alphaModFix/>
          </a:blip>
          <a:srcRect/>
          <a:stretch/>
        </p:blipFill>
        <p:spPr>
          <a:xfrm>
            <a:off x="5561288" y="2763425"/>
            <a:ext cx="4586761" cy="3219450"/>
          </a:xfrm>
          <a:prstGeom prst="rect">
            <a:avLst/>
          </a:prstGeom>
          <a:noFill/>
          <a:ln>
            <a:noFill/>
          </a:ln>
        </p:spPr>
      </p:pic>
      <p:pic>
        <p:nvPicPr>
          <p:cNvPr id="368" name="Google Shape;368;g14b51d44415_0_0"/>
          <p:cNvPicPr preferRelativeResize="0"/>
          <p:nvPr/>
        </p:nvPicPr>
        <p:blipFill rotWithShape="1">
          <a:blip r:embed="rId6">
            <a:alphaModFix/>
          </a:blip>
          <a:srcRect/>
          <a:stretch/>
        </p:blipFill>
        <p:spPr>
          <a:xfrm>
            <a:off x="9271499" y="2763425"/>
            <a:ext cx="2920501" cy="30563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Effect transition="in" filter="fade">
                                      <p:cBhvr>
                                        <p:cTn id="12" dur="1000"/>
                                        <p:tgtEl>
                                          <p:spTgt spid="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362"/>
                                        </p:tgtEl>
                                      </p:cBhvr>
                                    </p:animEffect>
                                    <p:set>
                                      <p:cBhvr>
                                        <p:cTn id="17" dur="1" fill="hold">
                                          <p:stCondLst>
                                            <p:cond delay="1000"/>
                                          </p:stCondLst>
                                        </p:cTn>
                                        <p:tgtEl>
                                          <p:spTgt spid="36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1000"/>
                                        <p:tgtEl>
                                          <p:spTgt spid="364"/>
                                        </p:tgtEl>
                                      </p:cBhvr>
                                    </p:animEffect>
                                  </p:childTnLst>
                                </p:cTn>
                              </p:par>
                              <p:par>
                                <p:cTn id="23" presetID="10" presetClass="entr" presetSubtype="0" fill="hold" nodeType="withEffect">
                                  <p:stCondLst>
                                    <p:cond delay="0"/>
                                  </p:stCondLst>
                                  <p:childTnLst>
                                    <p:set>
                                      <p:cBhvr>
                                        <p:cTn id="24" dur="1" fill="hold">
                                          <p:stCondLst>
                                            <p:cond delay="0"/>
                                          </p:stCondLst>
                                        </p:cTn>
                                        <p:tgtEl>
                                          <p:spTgt spid="363"/>
                                        </p:tgtEl>
                                        <p:attrNameLst>
                                          <p:attrName>style.visibility</p:attrName>
                                        </p:attrNameLst>
                                      </p:cBhvr>
                                      <p:to>
                                        <p:strVal val="visible"/>
                                      </p:to>
                                    </p:set>
                                    <p:animEffect transition="in" filter="fade">
                                      <p:cBhvr>
                                        <p:cTn id="25" dur="1000"/>
                                        <p:tgtEl>
                                          <p:spTgt spid="3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363"/>
                                        </p:tgtEl>
                                      </p:cBhvr>
                                    </p:animEffect>
                                    <p:set>
                                      <p:cBhvr>
                                        <p:cTn id="30" dur="1" fill="hold">
                                          <p:stCondLst>
                                            <p:cond delay="1000"/>
                                          </p:stCondLst>
                                        </p:cTn>
                                        <p:tgtEl>
                                          <p:spTgt spid="36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5"/>
                                        </p:tgtEl>
                                        <p:attrNameLst>
                                          <p:attrName>style.visibility</p:attrName>
                                        </p:attrNameLst>
                                      </p:cBhvr>
                                      <p:to>
                                        <p:strVal val="visible"/>
                                      </p:to>
                                    </p:set>
                                    <p:animEffect transition="in" filter="fade">
                                      <p:cBhvr>
                                        <p:cTn id="35" dur="1000"/>
                                        <p:tgtEl>
                                          <p:spTgt spid="36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1000"/>
                                        <p:tgtEl>
                                          <p:spTgt spid="3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367"/>
                                        </p:tgtEl>
                                      </p:cBhvr>
                                    </p:animEffect>
                                    <p:set>
                                      <p:cBhvr>
                                        <p:cTn id="45" dur="1" fill="hold">
                                          <p:stCondLst>
                                            <p:cond delay="1000"/>
                                          </p:stCondLst>
                                        </p:cTn>
                                        <p:tgtEl>
                                          <p:spTgt spid="36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6"/>
                                        </p:tgtEl>
                                        <p:attrNameLst>
                                          <p:attrName>style.visibility</p:attrName>
                                        </p:attrNameLst>
                                      </p:cBhvr>
                                      <p:to>
                                        <p:strVal val="visible"/>
                                      </p:to>
                                    </p:set>
                                    <p:animEffect transition="in" filter="fade">
                                      <p:cBhvr>
                                        <p:cTn id="50" dur="1000"/>
                                        <p:tgtEl>
                                          <p:spTgt spid="3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8"/>
                                        </p:tgtEl>
                                        <p:attrNameLst>
                                          <p:attrName>style.visibility</p:attrName>
                                        </p:attrNameLst>
                                      </p:cBhvr>
                                      <p:to>
                                        <p:strVal val="visible"/>
                                      </p:to>
                                    </p:set>
                                    <p:animEffect transition="in" filter="fade">
                                      <p:cBhvr>
                                        <p:cTn id="55"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4b51d44415_0_14"/>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74" name="Google Shape;374;g14b51d44415_0_14"/>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aided by:</a:t>
            </a:r>
            <a:endParaRPr dirty="0"/>
          </a:p>
          <a:p>
            <a:pPr marL="457200" lvl="0" indent="-342900" algn="l" rtl="0">
              <a:lnSpc>
                <a:spcPct val="90000"/>
              </a:lnSpc>
              <a:spcBef>
                <a:spcPts val="0"/>
              </a:spcBef>
              <a:spcAft>
                <a:spcPts val="0"/>
              </a:spcAft>
              <a:buSzPts val="1800"/>
              <a:buChar char="•"/>
            </a:pPr>
            <a:r>
              <a:rPr lang="en-US" dirty="0">
                <a:highlight>
                  <a:srgbClr val="FFFF00"/>
                </a:highlight>
              </a:rPr>
              <a:t>Advancement in visual design</a:t>
            </a:r>
            <a:endParaRPr dirty="0">
              <a:highlight>
                <a:srgbClr val="FFFF00"/>
              </a:highlight>
            </a:endParaRPr>
          </a:p>
          <a:p>
            <a:pPr marL="457200" lvl="0" indent="-342900" algn="l" rtl="0">
              <a:lnSpc>
                <a:spcPct val="90000"/>
              </a:lnSpc>
              <a:spcBef>
                <a:spcPts val="0"/>
              </a:spcBef>
              <a:spcAft>
                <a:spcPts val="0"/>
              </a:spcAft>
              <a:buSzPts val="1800"/>
              <a:buChar char="•"/>
            </a:pPr>
            <a:r>
              <a:rPr lang="en-US" dirty="0">
                <a:highlight>
                  <a:srgbClr val="FFFF00"/>
                </a:highlight>
              </a:rPr>
              <a:t>Cognitive science </a:t>
            </a:r>
            <a:endParaRPr dirty="0">
              <a:highlight>
                <a:srgbClr val="FFFF00"/>
              </a:highlight>
            </a:endParaRPr>
          </a:p>
          <a:p>
            <a:pPr marL="457200" lvl="0" indent="-342900" algn="l" rtl="0">
              <a:lnSpc>
                <a:spcPct val="90000"/>
              </a:lnSpc>
              <a:spcBef>
                <a:spcPts val="0"/>
              </a:spcBef>
              <a:spcAft>
                <a:spcPts val="0"/>
              </a:spcAft>
              <a:buSzPts val="1800"/>
              <a:buChar char="•"/>
            </a:pPr>
            <a:r>
              <a:rPr lang="en-US" dirty="0">
                <a:highlight>
                  <a:srgbClr val="FFFF00"/>
                </a:highlight>
              </a:rPr>
              <a:t>Technology and </a:t>
            </a:r>
            <a:endParaRPr dirty="0">
              <a:highlight>
                <a:srgbClr val="FFFF00"/>
              </a:highlight>
            </a:endParaRPr>
          </a:p>
          <a:p>
            <a:pPr marL="457200" lvl="0" indent="-342900" algn="l" rtl="0">
              <a:lnSpc>
                <a:spcPct val="90000"/>
              </a:lnSpc>
              <a:spcBef>
                <a:spcPts val="0"/>
              </a:spcBef>
              <a:spcAft>
                <a:spcPts val="0"/>
              </a:spcAft>
              <a:buSzPts val="1800"/>
              <a:buChar char="•"/>
            </a:pPr>
            <a:r>
              <a:rPr lang="en-US" dirty="0">
                <a:highlight>
                  <a:srgbClr val="FFFF00"/>
                </a:highlight>
              </a:rPr>
              <a:t>Business intelligence </a:t>
            </a:r>
            <a:endParaRPr dirty="0">
              <a:highlight>
                <a:srgbClr val="FFFF00"/>
              </a:highlight>
            </a:endParaRPr>
          </a:p>
          <a:p>
            <a:pPr marL="0" lvl="0" indent="0" algn="l" rtl="0">
              <a:lnSpc>
                <a:spcPct val="90000"/>
              </a:lnSpc>
              <a:spcBef>
                <a:spcPts val="0"/>
              </a:spcBef>
              <a:spcAft>
                <a:spcPts val="0"/>
              </a:spcAft>
              <a:buSzPts val="1800"/>
              <a:buNone/>
            </a:pPr>
            <a:endParaRPr dirty="0"/>
          </a:p>
          <a:p>
            <a:pPr marL="0" lvl="0" indent="0" algn="l" rtl="0">
              <a:lnSpc>
                <a:spcPct val="115000"/>
              </a:lnSpc>
              <a:spcBef>
                <a:spcPts val="0"/>
              </a:spcBef>
              <a:spcAft>
                <a:spcPts val="0"/>
              </a:spcAft>
              <a:buClr>
                <a:schemeClr val="dk1"/>
              </a:buClr>
              <a:buSzPts val="1100"/>
              <a:buFont typeface="Arial"/>
              <a:buNone/>
            </a:pPr>
            <a:r>
              <a:rPr lang="en-US" dirty="0"/>
              <a:t>An emerging </a:t>
            </a:r>
            <a:r>
              <a:rPr lang="en-US" dirty="0">
                <a:highlight>
                  <a:srgbClr val="FFFF00"/>
                </a:highlight>
              </a:rPr>
              <a:t>new approach to storytelling attempts to combine data with graphics and tell the world’s stories through the power of information visualization.</a:t>
            </a:r>
            <a:endParaRPr sz="1100" dirty="0">
              <a:solidFill>
                <a:srgbClr val="333333"/>
              </a:solidFill>
              <a:highlight>
                <a:srgbClr val="FFFF00"/>
              </a:highlight>
              <a:latin typeface="Arial"/>
              <a:ea typeface="Arial"/>
              <a:cs typeface="Arial"/>
              <a:sym typeface="Arial"/>
            </a:endParaRPr>
          </a:p>
          <a:p>
            <a:pPr marL="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p:txBody>
      </p:sp>
      <p:sp>
        <p:nvSpPr>
          <p:cNvPr id="375" name="Google Shape;375;g14b51d44415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116N54C301 (2023)</a:t>
            </a:r>
            <a:endParaRPr b="1" dirty="0">
              <a:solidFill>
                <a:srgbClr val="833C0B"/>
              </a:solidFill>
            </a:endParaRPr>
          </a:p>
        </p:txBody>
      </p:sp>
      <p:sp>
        <p:nvSpPr>
          <p:cNvPr id="376" name="Google Shape;376;g14b51d44415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145aa5eecfc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a:t>
            </a:fld>
            <a:endParaRPr/>
          </a:p>
        </p:txBody>
      </p:sp>
      <p:pic>
        <p:nvPicPr>
          <p:cNvPr id="117" name="Google Shape;117;g145aa5eecfc_0_8"/>
          <p:cNvPicPr preferRelativeResize="0"/>
          <p:nvPr/>
        </p:nvPicPr>
        <p:blipFill rotWithShape="1">
          <a:blip r:embed="rId3">
            <a:alphaModFix/>
          </a:blip>
          <a:srcRect/>
          <a:stretch/>
        </p:blipFill>
        <p:spPr>
          <a:xfrm>
            <a:off x="80392" y="152400"/>
            <a:ext cx="3999384" cy="6156920"/>
          </a:xfrm>
          <a:prstGeom prst="rect">
            <a:avLst/>
          </a:prstGeom>
          <a:noFill/>
          <a:ln>
            <a:noFill/>
          </a:ln>
        </p:spPr>
      </p:pic>
      <p:pic>
        <p:nvPicPr>
          <p:cNvPr id="118" name="Google Shape;118;g145aa5eecfc_0_8"/>
          <p:cNvPicPr preferRelativeResize="0"/>
          <p:nvPr/>
        </p:nvPicPr>
        <p:blipFill rotWithShape="1">
          <a:blip r:embed="rId4">
            <a:alphaModFix/>
          </a:blip>
          <a:srcRect/>
          <a:stretch/>
        </p:blipFill>
        <p:spPr>
          <a:xfrm>
            <a:off x="4151784" y="181288"/>
            <a:ext cx="3888432" cy="6056023"/>
          </a:xfrm>
          <a:prstGeom prst="rect">
            <a:avLst/>
          </a:prstGeom>
          <a:noFill/>
          <a:ln>
            <a:noFill/>
          </a:ln>
        </p:spPr>
      </p:pic>
      <p:pic>
        <p:nvPicPr>
          <p:cNvPr id="119" name="Google Shape;119;g145aa5eecfc_0_8"/>
          <p:cNvPicPr preferRelativeResize="0"/>
          <p:nvPr/>
        </p:nvPicPr>
        <p:blipFill rotWithShape="1">
          <a:blip r:embed="rId5">
            <a:alphaModFix/>
          </a:blip>
          <a:srcRect/>
          <a:stretch/>
        </p:blipFill>
        <p:spPr>
          <a:xfrm>
            <a:off x="8112224" y="181301"/>
            <a:ext cx="4077613" cy="6056011"/>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4b51d44415_0_29"/>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Storytelling: An Evolution</a:t>
            </a:r>
            <a:endParaRPr sz="4200" dirty="0"/>
          </a:p>
        </p:txBody>
      </p:sp>
      <p:sp>
        <p:nvSpPr>
          <p:cNvPr id="382" name="Google Shape;382;g14b51d44415_0_29"/>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t>Evidence of the cognitive effects of storytelling in neurology is it’s a central way that we learn, remember, and communicate information.</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Important </a:t>
            </a:r>
            <a:r>
              <a:rPr lang="en-US" dirty="0">
                <a:highlight>
                  <a:srgbClr val="FFFF00"/>
                </a:highlight>
              </a:rPr>
              <a:t>goal of visual story is to prepare business decision makers to leave a data presentation with a story in their head that helps them both to </a:t>
            </a:r>
            <a:r>
              <a:rPr lang="en-US" b="1" dirty="0">
                <a:highlight>
                  <a:srgbClr val="FFFF00"/>
                </a:highlight>
              </a:rPr>
              <a:t>remembe</a:t>
            </a:r>
            <a:r>
              <a:rPr lang="en-US" dirty="0">
                <a:highlight>
                  <a:srgbClr val="FFFF00"/>
                </a:highlight>
              </a:rPr>
              <a:t>r your message and </a:t>
            </a:r>
            <a:r>
              <a:rPr lang="en-US" b="1" dirty="0">
                <a:highlight>
                  <a:srgbClr val="FFFF00"/>
                </a:highlight>
              </a:rPr>
              <a:t>take action</a:t>
            </a:r>
            <a:r>
              <a:rPr lang="en-US" dirty="0">
                <a:highlight>
                  <a:srgbClr val="FFFF00"/>
                </a:highlight>
              </a:rPr>
              <a:t> on it.</a:t>
            </a:r>
            <a:endParaRPr dirty="0">
              <a:highlight>
                <a:srgbClr val="FFFF00"/>
              </a:highlight>
            </a:endParaRPr>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Data </a:t>
            </a:r>
            <a:r>
              <a:rPr lang="en-US" dirty="0">
                <a:highlight>
                  <a:srgbClr val="FFFF00"/>
                </a:highlight>
              </a:rPr>
              <a:t>stories provide tool to communicate information in ways the facts and figures alone can’t.</a:t>
            </a:r>
            <a:endParaRPr dirty="0">
              <a:highlight>
                <a:srgbClr val="FFFF00"/>
              </a:highlight>
            </a:endParaRPr>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endParaRPr dirty="0"/>
          </a:p>
        </p:txBody>
      </p:sp>
      <p:sp>
        <p:nvSpPr>
          <p:cNvPr id="383" name="Google Shape;383;g14b51d44415_0_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84" name="Google Shape;384;g14b51d44415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4b51d44415_0_36"/>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Storytelling: An Evolution</a:t>
            </a:r>
            <a:endParaRPr sz="4200" dirty="0"/>
          </a:p>
        </p:txBody>
      </p:sp>
      <p:sp>
        <p:nvSpPr>
          <p:cNvPr id="390" name="Google Shape;390;g14b51d44415_0_36"/>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Storytelling Process  </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p:txBody>
      </p:sp>
      <p:sp>
        <p:nvSpPr>
          <p:cNvPr id="391" name="Google Shape;391;g14b51d44415_0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392" name="Google Shape;392;g14b51d44415_0_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41</a:t>
            </a:fld>
            <a:endParaRPr/>
          </a:p>
        </p:txBody>
      </p:sp>
      <p:pic>
        <p:nvPicPr>
          <p:cNvPr id="393" name="Google Shape;393;g14b51d44415_0_36"/>
          <p:cNvPicPr preferRelativeResize="0"/>
          <p:nvPr/>
        </p:nvPicPr>
        <p:blipFill rotWithShape="1">
          <a:blip>
            <a:alphaModFix/>
          </a:blip>
          <a:srcRect l="16334" t="22108" r="38915" b="60975"/>
          <a:stretch/>
        </p:blipFill>
        <p:spPr>
          <a:xfrm>
            <a:off x="1218675" y="2651225"/>
            <a:ext cx="8956199" cy="211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6"/>
          <p:cNvSpPr txBox="1">
            <a:spLocks noGrp="1"/>
          </p:cNvSpPr>
          <p:nvPr>
            <p:ph type="title"/>
          </p:nvPr>
        </p:nvSpPr>
        <p:spPr>
          <a:xfrm>
            <a:off x="838200" y="-2"/>
            <a:ext cx="10515600" cy="1040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rgbClr val="2F5496"/>
                </a:solidFill>
                <a:latin typeface="Times New Roman"/>
                <a:ea typeface="Times New Roman"/>
                <a:cs typeface="Times New Roman"/>
                <a:sym typeface="Times New Roman"/>
              </a:rPr>
              <a:t>From Visual to Story: Bridging the Gap</a:t>
            </a:r>
            <a:endParaRPr/>
          </a:p>
        </p:txBody>
      </p:sp>
      <p:sp>
        <p:nvSpPr>
          <p:cNvPr id="399" name="Google Shape;399;p16"/>
          <p:cNvSpPr txBox="1">
            <a:spLocks noGrp="1"/>
          </p:cNvSpPr>
          <p:nvPr>
            <p:ph type="body" idx="1"/>
          </p:nvPr>
        </p:nvSpPr>
        <p:spPr>
          <a:xfrm>
            <a:off x="838200" y="11207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t>Data Storytelling is needed as amount of data is growing day-by-day</a:t>
            </a:r>
            <a:endParaRPr dirty="0"/>
          </a:p>
          <a:p>
            <a:pPr marL="457200" lvl="0" indent="-342900" algn="l" rtl="0">
              <a:lnSpc>
                <a:spcPct val="90000"/>
              </a:lnSpc>
              <a:spcBef>
                <a:spcPts val="0"/>
              </a:spcBef>
              <a:spcAft>
                <a:spcPts val="0"/>
              </a:spcAft>
              <a:buSzPts val="1800"/>
              <a:buChar char="•"/>
            </a:pPr>
            <a:r>
              <a:rPr lang="en-US" dirty="0"/>
              <a:t> Steps </a:t>
            </a:r>
            <a:endParaRPr dirty="0"/>
          </a:p>
          <a:p>
            <a:pPr marL="914400" lvl="0" indent="-342900" algn="l" rtl="0">
              <a:lnSpc>
                <a:spcPct val="90000"/>
              </a:lnSpc>
              <a:spcBef>
                <a:spcPts val="0"/>
              </a:spcBef>
              <a:spcAft>
                <a:spcPts val="0"/>
              </a:spcAft>
              <a:buSzPts val="1800"/>
              <a:buAutoNum type="arabicPeriod"/>
            </a:pPr>
            <a:r>
              <a:rPr lang="en-US" dirty="0"/>
              <a:t>Create Data</a:t>
            </a:r>
            <a:endParaRPr dirty="0"/>
          </a:p>
          <a:p>
            <a:pPr marL="914400" lvl="0" indent="-342900" algn="l" rtl="0">
              <a:lnSpc>
                <a:spcPct val="90000"/>
              </a:lnSpc>
              <a:spcBef>
                <a:spcPts val="0"/>
              </a:spcBef>
              <a:spcAft>
                <a:spcPts val="0"/>
              </a:spcAft>
              <a:buSzPts val="1800"/>
              <a:buAutoNum type="arabicPeriod"/>
            </a:pPr>
            <a:r>
              <a:rPr lang="en-US" dirty="0"/>
              <a:t>Collect Data</a:t>
            </a:r>
            <a:endParaRPr dirty="0"/>
          </a:p>
          <a:p>
            <a:pPr marL="914400" lvl="0" indent="-342900" algn="l" rtl="0">
              <a:lnSpc>
                <a:spcPct val="90000"/>
              </a:lnSpc>
              <a:spcBef>
                <a:spcPts val="0"/>
              </a:spcBef>
              <a:spcAft>
                <a:spcPts val="0"/>
              </a:spcAft>
              <a:buSzPts val="1800"/>
              <a:buAutoNum type="arabicPeriod"/>
            </a:pPr>
            <a:r>
              <a:rPr lang="en-US" dirty="0"/>
              <a:t>Clean/ Prepare Data</a:t>
            </a:r>
            <a:endParaRPr dirty="0"/>
          </a:p>
          <a:p>
            <a:pPr marL="914400" lvl="0" indent="-342900" algn="l" rtl="0">
              <a:lnSpc>
                <a:spcPct val="90000"/>
              </a:lnSpc>
              <a:spcBef>
                <a:spcPts val="0"/>
              </a:spcBef>
              <a:spcAft>
                <a:spcPts val="0"/>
              </a:spcAft>
              <a:buSzPts val="1800"/>
              <a:buAutoNum type="arabicPeriod"/>
            </a:pPr>
            <a:r>
              <a:rPr lang="en-US" dirty="0"/>
              <a:t>Present Data (Visualization)</a:t>
            </a:r>
            <a:endParaRPr dirty="0"/>
          </a:p>
          <a:p>
            <a:pPr marL="914400" lvl="0" indent="-342900" algn="l" rtl="0">
              <a:lnSpc>
                <a:spcPct val="90000"/>
              </a:lnSpc>
              <a:spcBef>
                <a:spcPts val="0"/>
              </a:spcBef>
              <a:spcAft>
                <a:spcPts val="0"/>
              </a:spcAft>
              <a:buSzPts val="1800"/>
              <a:buAutoNum type="arabicPeriod"/>
            </a:pPr>
            <a:r>
              <a:rPr lang="en-US" dirty="0"/>
              <a:t>Storytelling (Communication)</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endParaRPr dirty="0"/>
          </a:p>
          <a:p>
            <a:pPr marL="1828800" lvl="0" indent="0" algn="l" rtl="0">
              <a:lnSpc>
                <a:spcPct val="90000"/>
              </a:lnSpc>
              <a:spcBef>
                <a:spcPts val="0"/>
              </a:spcBef>
              <a:spcAft>
                <a:spcPts val="0"/>
              </a:spcAft>
              <a:buSzPts val="1800"/>
              <a:buNone/>
            </a:pPr>
            <a:endParaRPr dirty="0"/>
          </a:p>
          <a:p>
            <a:pPr marL="228600" lvl="0" indent="-50800" algn="l" rtl="0">
              <a:lnSpc>
                <a:spcPct val="90000"/>
              </a:lnSpc>
              <a:spcBef>
                <a:spcPts val="0"/>
              </a:spcBef>
              <a:spcAft>
                <a:spcPts val="0"/>
              </a:spcAft>
              <a:buClr>
                <a:schemeClr val="dk1"/>
              </a:buClr>
              <a:buSzPts val="2800"/>
              <a:buNone/>
            </a:pPr>
            <a:endParaRPr dirty="0"/>
          </a:p>
        </p:txBody>
      </p:sp>
      <p:sp>
        <p:nvSpPr>
          <p:cNvPr id="400" name="Google Shape;400;p16"/>
          <p:cNvSpPr txBox="1">
            <a:spLocks noGrp="1"/>
          </p:cNvSpPr>
          <p:nvPr>
            <p:ph type="ftr" idx="11"/>
          </p:nvPr>
        </p:nvSpPr>
        <p:spPr>
          <a:xfrm>
            <a:off x="4038600" y="6165304"/>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401" name="Google Shape;40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Visualization V/s Data Storytelling </a:t>
            </a:r>
            <a:endParaRPr/>
          </a:p>
        </p:txBody>
      </p:sp>
      <p:sp>
        <p:nvSpPr>
          <p:cNvPr id="407" name="Google Shape;40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r>
              <a:rPr lang="en-US" dirty="0">
                <a:highlight>
                  <a:srgbClr val="FFFF00"/>
                </a:highlight>
                <a:latin typeface="Times New Roman"/>
                <a:ea typeface="Times New Roman"/>
                <a:cs typeface="Times New Roman"/>
                <a:sym typeface="Times New Roman"/>
              </a:rPr>
              <a:t>the practice of graphically representing data to help people see and understand patterns, insights, and other discoveries hidden inside information</a:t>
            </a:r>
            <a:endParaRPr dirty="0">
              <a:highlight>
                <a:srgbClr val="FFFF00"/>
              </a:highlight>
            </a:endParaRPr>
          </a:p>
          <a:p>
            <a:pPr marL="228600" lvl="0" indent="-228600" algn="just" rtl="0">
              <a:lnSpc>
                <a:spcPct val="90000"/>
              </a:lnSpc>
              <a:spcBef>
                <a:spcPts val="1000"/>
              </a:spcBef>
              <a:spcAft>
                <a:spcPts val="0"/>
              </a:spcAft>
              <a:buClr>
                <a:schemeClr val="dk1"/>
              </a:buClr>
              <a:buSzPts val="2800"/>
              <a:buChar char="•"/>
            </a:pPr>
            <a:r>
              <a:rPr lang="en-US" b="1" dirty="0">
                <a:latin typeface="Times New Roman"/>
                <a:ea typeface="Times New Roman"/>
                <a:cs typeface="Times New Roman"/>
                <a:sym typeface="Times New Roman"/>
              </a:rPr>
              <a:t>Data storytelling:  </a:t>
            </a:r>
            <a:r>
              <a:rPr lang="en-US" dirty="0">
                <a:highlight>
                  <a:srgbClr val="FFFF00"/>
                </a:highlight>
                <a:latin typeface="Times New Roman"/>
                <a:ea typeface="Times New Roman"/>
                <a:cs typeface="Times New Roman"/>
                <a:sym typeface="Times New Roman"/>
              </a:rPr>
              <a:t>translate seeing into meaning by weaving a narrative around the data to answer questions and support decision making</a:t>
            </a:r>
            <a:endParaRPr dirty="0">
              <a:highlight>
                <a:srgbClr val="FFFF00"/>
              </a:highlight>
            </a:endParaRPr>
          </a:p>
          <a:p>
            <a:pPr marL="0" lvl="0" indent="0" algn="l" rtl="0">
              <a:lnSpc>
                <a:spcPct val="90000"/>
              </a:lnSpc>
              <a:spcBef>
                <a:spcPts val="1000"/>
              </a:spcBef>
              <a:spcAft>
                <a:spcPts val="0"/>
              </a:spcAft>
              <a:buClr>
                <a:schemeClr val="dk1"/>
              </a:buClr>
              <a:buSzPts val="2800"/>
              <a:buNone/>
            </a:pPr>
            <a:endParaRPr dirty="0">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dirty="0">
              <a:latin typeface="Times New Roman"/>
              <a:ea typeface="Times New Roman"/>
              <a:cs typeface="Times New Roman"/>
              <a:sym typeface="Times New Roman"/>
            </a:endParaRPr>
          </a:p>
        </p:txBody>
      </p:sp>
      <p:sp>
        <p:nvSpPr>
          <p:cNvPr id="408" name="Google Shape;40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116N54C301 (2023)</a:t>
            </a:r>
            <a:endParaRPr b="1" dirty="0">
              <a:solidFill>
                <a:srgbClr val="833C0B"/>
              </a:solidFill>
            </a:endParaRPr>
          </a:p>
        </p:txBody>
      </p:sp>
      <p:sp>
        <p:nvSpPr>
          <p:cNvPr id="409" name="Google Shape;40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53c3bd0df0_0_3"/>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15" name="Google Shape;415;g153c3bd0df0_0_3"/>
          <p:cNvSpPr txBox="1">
            <a:spLocks noGrp="1"/>
          </p:cNvSpPr>
          <p:nvPr>
            <p:ph type="body" idx="1"/>
          </p:nvPr>
        </p:nvSpPr>
        <p:spPr>
          <a:xfrm>
            <a:off x="838200" y="866575"/>
            <a:ext cx="10515600" cy="5216400"/>
          </a:xfrm>
          <a:prstGeom prst="rect">
            <a:avLst/>
          </a:prstGeom>
          <a:noFill/>
          <a:ln>
            <a:noFill/>
          </a:ln>
        </p:spPr>
        <p:txBody>
          <a:bodyPr spcFirstLastPara="1" wrap="square" lIns="91425" tIns="45700" rIns="91425" bIns="45700" anchor="t" anchorCtr="0">
            <a:normAutofit fontScale="25000" lnSpcReduction="20000"/>
          </a:bodyPr>
          <a:lstStyle/>
          <a:p>
            <a:pPr marL="228600" lvl="0" indent="-209550" algn="just" rtl="0">
              <a:lnSpc>
                <a:spcPct val="90000"/>
              </a:lnSpc>
              <a:spcBef>
                <a:spcPts val="1000"/>
              </a:spcBef>
              <a:spcAft>
                <a:spcPts val="0"/>
              </a:spcAft>
              <a:buClr>
                <a:schemeClr val="dk1"/>
              </a:buClr>
              <a:buSzPct val="100000"/>
              <a:buChar char="•"/>
            </a:pPr>
            <a:r>
              <a:rPr lang="en-US" sz="10000" b="1" dirty="0">
                <a:latin typeface="Times New Roman"/>
                <a:ea typeface="Times New Roman"/>
                <a:cs typeface="Times New Roman"/>
                <a:sym typeface="Times New Roman"/>
              </a:rPr>
              <a:t>Process of </a:t>
            </a:r>
            <a:r>
              <a:rPr lang="en-US" sz="10000" b="1" dirty="0">
                <a:highlight>
                  <a:srgbClr val="FFFF00"/>
                </a:highlight>
                <a:latin typeface="Times New Roman"/>
                <a:ea typeface="Times New Roman"/>
                <a:cs typeface="Times New Roman"/>
                <a:sym typeface="Times New Roman"/>
              </a:rPr>
              <a:t>using Digital Technology to communicate to aid taking decision making </a:t>
            </a:r>
            <a:endParaRPr sz="10000" dirty="0">
              <a:highlight>
                <a:srgbClr val="FFFF00"/>
              </a:highlight>
            </a:endParaRPr>
          </a:p>
          <a:p>
            <a:pPr marL="0" lvl="0" indent="0" algn="l" rtl="0">
              <a:lnSpc>
                <a:spcPct val="90000"/>
              </a:lnSpc>
              <a:spcBef>
                <a:spcPts val="1000"/>
              </a:spcBef>
              <a:spcAft>
                <a:spcPts val="0"/>
              </a:spcAft>
              <a:buClr>
                <a:schemeClr val="dk1"/>
              </a:buClr>
              <a:buSzPct val="35408"/>
              <a:buNone/>
            </a:pPr>
            <a:endParaRPr sz="7907" dirty="0">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8000"/>
              <a:buNone/>
            </a:pPr>
            <a:r>
              <a:rPr lang="en-US" sz="10000" b="1" dirty="0">
                <a:latin typeface="Times New Roman"/>
                <a:ea typeface="Times New Roman"/>
                <a:cs typeface="Times New Roman"/>
                <a:sym typeface="Times New Roman"/>
              </a:rPr>
              <a:t>Process of Storytelling:</a:t>
            </a:r>
            <a:endParaRPr sz="7907" dirty="0">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Use of media</a:t>
            </a:r>
            <a:endParaRPr sz="11107" dirty="0">
              <a:highlight>
                <a:srgbClr val="FFFF00"/>
              </a:highlight>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Text,</a:t>
            </a:r>
            <a:endParaRPr sz="11107" dirty="0">
              <a:highlight>
                <a:srgbClr val="FFFF00"/>
              </a:highlight>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Visuals</a:t>
            </a:r>
            <a:endParaRPr sz="11107" dirty="0">
              <a:highlight>
                <a:srgbClr val="FFFF00"/>
              </a:highlight>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Music</a:t>
            </a:r>
            <a:endParaRPr sz="11107" dirty="0">
              <a:highlight>
                <a:srgbClr val="FFFF00"/>
              </a:highlight>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Video</a:t>
            </a:r>
            <a:endParaRPr sz="11107" dirty="0">
              <a:highlight>
                <a:srgbClr val="FFFF00"/>
              </a:highlight>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dirty="0">
                <a:highlight>
                  <a:srgbClr val="FFFF00"/>
                </a:highlight>
                <a:latin typeface="Times New Roman"/>
                <a:ea typeface="Times New Roman"/>
                <a:cs typeface="Times New Roman"/>
                <a:sym typeface="Times New Roman"/>
              </a:rPr>
              <a:t>Voice</a:t>
            </a:r>
            <a:endParaRPr sz="11107" dirty="0">
              <a:highlight>
                <a:srgbClr val="FFFF00"/>
              </a:highlight>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44390"/>
              <a:buNone/>
            </a:pPr>
            <a:endParaRPr sz="6307" dirty="0">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700"/>
              <a:buNone/>
            </a:pPr>
            <a:r>
              <a:rPr lang="en-US" sz="14707" dirty="0">
                <a:solidFill>
                  <a:srgbClr val="FF0000"/>
                </a:solidFill>
                <a:highlight>
                  <a:srgbClr val="FFF2CC"/>
                </a:highlight>
                <a:latin typeface="Times New Roman"/>
                <a:ea typeface="Times New Roman"/>
                <a:cs typeface="Times New Roman"/>
                <a:sym typeface="Times New Roman"/>
              </a:rPr>
              <a:t>To reach </a:t>
            </a:r>
            <a:r>
              <a:rPr lang="en-US" sz="14707" dirty="0">
                <a:solidFill>
                  <a:srgbClr val="FF0000"/>
                </a:solidFill>
                <a:highlight>
                  <a:srgbClr val="FFFF00"/>
                </a:highlight>
                <a:latin typeface="Times New Roman"/>
                <a:ea typeface="Times New Roman"/>
                <a:cs typeface="Times New Roman"/>
                <a:sym typeface="Times New Roman"/>
              </a:rPr>
              <a:t>to wider audience in more convincing way </a:t>
            </a:r>
            <a:endParaRPr sz="14707" dirty="0">
              <a:solidFill>
                <a:srgbClr val="FF0000"/>
              </a:solidFill>
              <a:highlight>
                <a:srgbClr val="FFFF00"/>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ct val="100000"/>
              <a:buNone/>
            </a:pPr>
            <a:endParaRPr dirty="0">
              <a:latin typeface="Times New Roman"/>
              <a:ea typeface="Times New Roman"/>
              <a:cs typeface="Times New Roman"/>
              <a:sym typeface="Times New Roman"/>
            </a:endParaRPr>
          </a:p>
        </p:txBody>
      </p:sp>
      <p:sp>
        <p:nvSpPr>
          <p:cNvPr id="416" name="Google Shape;416;g153c3bd0df0_0_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417" name="Google Shape;417;g153c3bd0df0_0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53c3bd0df0_0_10"/>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23" name="Google Shape;423;g153c3bd0df0_0_10"/>
          <p:cNvSpPr txBox="1">
            <a:spLocks noGrp="1"/>
          </p:cNvSpPr>
          <p:nvPr>
            <p:ph type="body" idx="1"/>
          </p:nvPr>
        </p:nvSpPr>
        <p:spPr>
          <a:xfrm>
            <a:off x="838200" y="866575"/>
            <a:ext cx="10515600" cy="20238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1000"/>
              </a:spcBef>
              <a:spcAft>
                <a:spcPts val="0"/>
              </a:spcAft>
              <a:buClr>
                <a:schemeClr val="dk1"/>
              </a:buClr>
              <a:buSzPts val="2800"/>
              <a:buNone/>
            </a:pPr>
            <a:r>
              <a:rPr lang="en-US" sz="2500">
                <a:solidFill>
                  <a:srgbClr val="FF0000"/>
                </a:solidFill>
                <a:highlight>
                  <a:srgbClr val="FFF2CC"/>
                </a:highlight>
                <a:latin typeface="Times New Roman"/>
                <a:ea typeface="Times New Roman"/>
                <a:cs typeface="Times New Roman"/>
                <a:sym typeface="Times New Roman"/>
              </a:rPr>
              <a:t>Data:</a:t>
            </a:r>
            <a:endParaRPr sz="2500">
              <a:solidFill>
                <a:srgbClr val="FF0000"/>
              </a:solidFill>
              <a:highlight>
                <a:srgbClr val="FFF2CC"/>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How to prepare pasta :</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Ingredients</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Process/ Procedure</a:t>
            </a:r>
            <a:endParaRPr sz="2500">
              <a:solidFill>
                <a:srgbClr val="FF0000"/>
              </a:solidFill>
              <a:highlight>
                <a:srgbClr val="FFF2CC"/>
              </a:highlight>
              <a:latin typeface="Times New Roman"/>
              <a:ea typeface="Times New Roman"/>
              <a:cs typeface="Times New Roman"/>
              <a:sym typeface="Times New Roman"/>
            </a:endParaRPr>
          </a:p>
        </p:txBody>
      </p:sp>
      <p:sp>
        <p:nvSpPr>
          <p:cNvPr id="424" name="Google Shape;424;g153c3bd0df0_0_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425" name="Google Shape;425;g153c3bd0df0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45</a:t>
            </a:fld>
            <a:endParaRPr/>
          </a:p>
        </p:txBody>
      </p:sp>
      <p:pic>
        <p:nvPicPr>
          <p:cNvPr id="426" name="Google Shape;426;g153c3bd0df0_0_10" descr="Image result for difference between visualization and presentation"/>
          <p:cNvPicPr preferRelativeResize="0"/>
          <p:nvPr/>
        </p:nvPicPr>
        <p:blipFill rotWithShape="1">
          <a:blip r:embed="rId3">
            <a:alphaModFix/>
          </a:blip>
          <a:srcRect t="22390" r="51872"/>
          <a:stretch/>
        </p:blipFill>
        <p:spPr>
          <a:xfrm>
            <a:off x="4799856" y="1052736"/>
            <a:ext cx="3901050" cy="2328525"/>
          </a:xfrm>
          <a:prstGeom prst="rect">
            <a:avLst/>
          </a:prstGeom>
          <a:noFill/>
          <a:ln>
            <a:noFill/>
          </a:ln>
        </p:spPr>
      </p:pic>
      <p:sp>
        <p:nvSpPr>
          <p:cNvPr id="427" name="Google Shape;427;g153c3bd0df0_0_10"/>
          <p:cNvSpPr txBox="1"/>
          <p:nvPr/>
        </p:nvSpPr>
        <p:spPr>
          <a:xfrm>
            <a:off x="936775" y="2904113"/>
            <a:ext cx="3000000" cy="13518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Visualisation:</a:t>
            </a:r>
            <a:endParaRPr sz="2500" b="0" i="0" u="none" strike="noStrike" cap="none">
              <a:solidFill>
                <a:srgbClr val="FF0000"/>
              </a:solidFill>
              <a:highlight>
                <a:srgbClr val="FFF2CC"/>
              </a:highlight>
              <a:latin typeface="Times New Roman"/>
              <a:ea typeface="Times New Roman"/>
              <a:cs typeface="Times New Roman"/>
              <a:sym typeface="Times New Roman"/>
            </a:endParaRPr>
          </a:p>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images to express</a:t>
            </a:r>
            <a:endParaRPr sz="1400" b="0" i="0" u="none" strike="noStrike" cap="none">
              <a:solidFill>
                <a:srgbClr val="000000"/>
              </a:solidFill>
              <a:latin typeface="Arial"/>
              <a:ea typeface="Arial"/>
              <a:cs typeface="Arial"/>
              <a:sym typeface="Arial"/>
            </a:endParaRPr>
          </a:p>
        </p:txBody>
      </p:sp>
      <p:sp>
        <p:nvSpPr>
          <p:cNvPr id="428" name="Google Shape;428;g153c3bd0df0_0_10"/>
          <p:cNvSpPr txBox="1"/>
          <p:nvPr/>
        </p:nvSpPr>
        <p:spPr>
          <a:xfrm>
            <a:off x="936775" y="4809700"/>
            <a:ext cx="30000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Presentation:</a:t>
            </a:r>
            <a:endParaRPr sz="1400" b="0" i="0" u="none" strike="noStrike" cap="none">
              <a:solidFill>
                <a:srgbClr val="000000"/>
              </a:solidFill>
              <a:latin typeface="Arial"/>
              <a:ea typeface="Arial"/>
              <a:cs typeface="Arial"/>
              <a:sym typeface="Arial"/>
            </a:endParaRPr>
          </a:p>
        </p:txBody>
      </p:sp>
      <p:pic>
        <p:nvPicPr>
          <p:cNvPr id="429" name="Google Shape;429;g153c3bd0df0_0_10" descr="Image result for difference between visualization and presentation"/>
          <p:cNvPicPr preferRelativeResize="0"/>
          <p:nvPr/>
        </p:nvPicPr>
        <p:blipFill rotWithShape="1">
          <a:blip r:embed="rId3">
            <a:alphaModFix/>
          </a:blip>
          <a:srcRect l="51872" t="24514" r="3445" b="2804"/>
          <a:stretch/>
        </p:blipFill>
        <p:spPr>
          <a:xfrm>
            <a:off x="4939480" y="3845125"/>
            <a:ext cx="3621801" cy="2180525"/>
          </a:xfrm>
          <a:prstGeom prst="rect">
            <a:avLst/>
          </a:prstGeom>
          <a:noFill/>
          <a:ln>
            <a:noFill/>
          </a:ln>
        </p:spPr>
      </p:pic>
      <p:sp>
        <p:nvSpPr>
          <p:cNvPr id="430" name="Google Shape;430;g153c3bd0df0_0_10"/>
          <p:cNvSpPr txBox="1"/>
          <p:nvPr/>
        </p:nvSpPr>
        <p:spPr>
          <a:xfrm>
            <a:off x="1298925" y="5760150"/>
            <a:ext cx="93411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presentation to create long lasting impression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1000"/>
                                        <p:tgtEl>
                                          <p:spTgt spid="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6"/>
                                        </p:tgtEl>
                                        <p:attrNameLst>
                                          <p:attrName>style.visibility</p:attrName>
                                        </p:attrNameLst>
                                      </p:cBhvr>
                                      <p:to>
                                        <p:strVal val="visible"/>
                                      </p:to>
                                    </p:set>
                                    <p:animEffect transition="in" filter="fade">
                                      <p:cBhvr>
                                        <p:cTn id="17" dur="1000"/>
                                        <p:tgtEl>
                                          <p:spTgt spid="4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
                                          </p:stCondLst>
                                        </p:cTn>
                                        <p:tgtEl>
                                          <p:spTgt spid="4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8"/>
                                        </p:tgtEl>
                                        <p:attrNameLst>
                                          <p:attrName>style.visibility</p:attrName>
                                        </p:attrNameLst>
                                      </p:cBhvr>
                                      <p:to>
                                        <p:strVal val="visible"/>
                                      </p:to>
                                    </p:set>
                                    <p:animEffect transition="in" filter="fade">
                                      <p:cBhvr>
                                        <p:cTn id="26" dur="1000"/>
                                        <p:tgtEl>
                                          <p:spTgt spid="4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9"/>
                                        </p:tgtEl>
                                        <p:attrNameLst>
                                          <p:attrName>style.visibility</p:attrName>
                                        </p:attrNameLst>
                                      </p:cBhvr>
                                      <p:to>
                                        <p:strVal val="visible"/>
                                      </p:to>
                                    </p:set>
                                    <p:animEffect transition="in" filter="fade">
                                      <p:cBhvr>
                                        <p:cTn id="31" dur="1000"/>
                                        <p:tgtEl>
                                          <p:spTgt spid="4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0"/>
                                        </p:tgtEl>
                                        <p:attrNameLst>
                                          <p:attrName>style.visibility</p:attrName>
                                        </p:attrNameLst>
                                      </p:cBhvr>
                                      <p:to>
                                        <p:strVal val="visible"/>
                                      </p:to>
                                    </p:set>
                                    <p:animEffect transition="in" filter="fade">
                                      <p:cBhvr>
                                        <p:cTn id="36"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45aa5eecfc_0_32"/>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36" name="Google Shape;436;g145aa5eecfc_0_3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37" name="Google Shape;437;g145aa5eecfc_0_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438" name="Google Shape;438;g145aa5eecfc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46</a:t>
            </a:fld>
            <a:endParaRPr/>
          </a:p>
        </p:txBody>
      </p:sp>
      <p:sp>
        <p:nvSpPr>
          <p:cNvPr id="439" name="Google Shape;439;g145aa5eecfc_0_32"/>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0" name="Google Shape;440;g145aa5eecfc_0_32"/>
          <p:cNvSpPr txBox="1"/>
          <p:nvPr/>
        </p:nvSpPr>
        <p:spPr>
          <a:xfrm>
            <a:off x="525525" y="1537150"/>
            <a:ext cx="10405200" cy="512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Data Fundamental:</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Primary Data:</a:t>
            </a:r>
            <a:endParaRPr sz="2900" b="1" i="0" u="none" strike="noStrike" cap="none" dirty="0">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Collected  afresh </a:t>
            </a:r>
            <a:endParaRPr sz="2900" b="0" i="0" u="none" strike="noStrike" cap="none" dirty="0">
              <a:solidFill>
                <a:srgbClr val="000000"/>
              </a:solidFill>
              <a:highlight>
                <a:srgbClr val="FFFF00"/>
              </a:highlight>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Need to validate the process and collected information</a:t>
            </a:r>
            <a:endParaRPr sz="29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Secondary Data:</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chemeClr val="dk1"/>
                </a:solidFill>
                <a:highlight>
                  <a:srgbClr val="FFFF00"/>
                </a:highlight>
                <a:latin typeface="Calibri"/>
                <a:ea typeface="Calibri"/>
                <a:cs typeface="Calibri"/>
                <a:sym typeface="Calibri"/>
              </a:rPr>
              <a:t>Collected by some one </a:t>
            </a:r>
            <a:endParaRPr sz="2900" b="0" i="0" u="none" strike="noStrike" cap="none" dirty="0">
              <a:solidFill>
                <a:schemeClr val="dk1"/>
              </a:solidFill>
              <a:highlight>
                <a:srgbClr val="FFFF00"/>
              </a:highlight>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chemeClr val="dk1"/>
                </a:solidFill>
                <a:latin typeface="Calibri"/>
                <a:ea typeface="Calibri"/>
                <a:cs typeface="Calibri"/>
                <a:sym typeface="Calibri"/>
              </a:rPr>
              <a:t>Validity/ relevance may be checked </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53c3bd0df0_0_34"/>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46" name="Google Shape;446;g153c3bd0df0_0_34"/>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47" name="Google Shape;447;g153c3bd0df0_0_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448" name="Google Shape;448;g153c3bd0df0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47</a:t>
            </a:fld>
            <a:endParaRPr/>
          </a:p>
        </p:txBody>
      </p:sp>
      <p:sp>
        <p:nvSpPr>
          <p:cNvPr id="449" name="Google Shape;449;g153c3bd0df0_0_34"/>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0" name="Google Shape;450;g153c3bd0df0_0_34"/>
          <p:cNvSpPr txBox="1"/>
          <p:nvPr/>
        </p:nvSpPr>
        <p:spPr>
          <a:xfrm>
            <a:off x="590000" y="1149550"/>
            <a:ext cx="10405200" cy="557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Collecting data:</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Primary Data:</a:t>
            </a:r>
            <a:endParaRPr sz="2900" b="1" i="0" u="none" strike="noStrike" cap="none" dirty="0">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Survey</a:t>
            </a:r>
            <a:endParaRPr sz="2900" b="0" i="0" u="none" strike="noStrike" cap="none" dirty="0">
              <a:solidFill>
                <a:srgbClr val="000000"/>
              </a:solidFill>
              <a:highlight>
                <a:srgbClr val="FFFF00"/>
              </a:highlight>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Descriptive research</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Observation: systematic viewing</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Direct Communication </a:t>
            </a:r>
            <a:endParaRPr sz="2900" b="0" i="0" u="none" strike="noStrike" cap="none" dirty="0">
              <a:solidFill>
                <a:srgbClr val="000000"/>
              </a:solidFill>
              <a:highlight>
                <a:srgbClr val="FFFF00"/>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Personal Interviews </a:t>
            </a:r>
            <a:endParaRPr sz="2900" b="0" i="0" u="none" strike="noStrike" cap="none" dirty="0">
              <a:solidFill>
                <a:srgbClr val="000000"/>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Secondary Data:</a:t>
            </a:r>
            <a:endParaRPr sz="2900" b="1" i="0" u="none" strike="noStrike" cap="none" dirty="0">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Download from reliable source</a:t>
            </a:r>
            <a:endParaRPr sz="2900" b="0" i="0" u="none" strike="noStrike" cap="none" dirty="0">
              <a:solidFill>
                <a:schemeClr val="dk1"/>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53c3bd0df0_0_25"/>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56" name="Google Shape;456;g153c3bd0df0_0_25"/>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57" name="Google Shape;457;g153c3bd0df0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458" name="Google Shape;458;g153c3bd0df0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48</a:t>
            </a:fld>
            <a:endParaRPr/>
          </a:p>
        </p:txBody>
      </p:sp>
      <p:sp>
        <p:nvSpPr>
          <p:cNvPr id="459" name="Google Shape;459;g153c3bd0df0_0_25"/>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0" name="Google Shape;460;g153c3bd0df0_0_25"/>
          <p:cNvSpPr txBox="1"/>
          <p:nvPr/>
        </p:nvSpPr>
        <p:spPr>
          <a:xfrm>
            <a:off x="590000" y="1149550"/>
            <a:ext cx="10405200" cy="557072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Collecting data:</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Primary Data:</a:t>
            </a: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 </a:t>
            </a:r>
            <a:r>
              <a:rPr lang="en-US" sz="2900" b="1" i="0" u="none" strike="noStrike" cap="none" dirty="0">
                <a:solidFill>
                  <a:srgbClr val="000000"/>
                </a:solidFill>
                <a:highlight>
                  <a:schemeClr val="accent6"/>
                </a:highlight>
                <a:latin typeface="Calibri"/>
                <a:ea typeface="Calibri"/>
                <a:cs typeface="Calibri"/>
                <a:sym typeface="Calibri"/>
              </a:rPr>
              <a:t>Advantages </a:t>
            </a:r>
            <a:endParaRPr sz="2900" b="1" i="0" u="none" strike="noStrike" cap="none" dirty="0">
              <a:solidFill>
                <a:srgbClr val="000000"/>
              </a:solidFill>
              <a:highlight>
                <a:schemeClr val="accent6"/>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Unbiased data</a:t>
            </a:r>
            <a:endParaRPr sz="2900" b="0" i="0" u="none" strike="noStrike" cap="none" dirty="0">
              <a:solidFill>
                <a:srgbClr val="000000"/>
              </a:solidFill>
              <a:highlight>
                <a:srgbClr val="FFFF00"/>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Fresh Information </a:t>
            </a:r>
            <a:endParaRPr sz="2900" b="0" i="0" u="none" strike="noStrike" cap="none" dirty="0">
              <a:solidFill>
                <a:srgbClr val="000000"/>
              </a:solidFill>
              <a:highlight>
                <a:srgbClr val="FFFF00"/>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Relevant information could be captured</a:t>
            </a:r>
            <a:endParaRPr sz="2900" b="0" i="0" u="none" strike="noStrike" cap="none" dirty="0">
              <a:solidFill>
                <a:srgbClr val="000000"/>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highlight>
                  <a:srgbClr val="FF0000"/>
                </a:highlight>
                <a:latin typeface="Calibri"/>
                <a:ea typeface="Calibri"/>
                <a:cs typeface="Calibri"/>
                <a:sym typeface="Calibri"/>
              </a:rPr>
              <a:t>Limitations:</a:t>
            </a:r>
            <a:endParaRPr sz="2900" b="1" i="0" u="none" strike="noStrike" cap="none" dirty="0">
              <a:solidFill>
                <a:srgbClr val="000000"/>
              </a:solidFill>
              <a:highlight>
                <a:srgbClr val="FF0000"/>
              </a:highlight>
              <a:latin typeface="Calibri"/>
              <a:ea typeface="Calibri"/>
              <a:cs typeface="Calibri"/>
              <a:sym typeface="Calibri"/>
            </a:endParaRPr>
          </a:p>
          <a:p>
            <a:pPr marL="13716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Time consuming</a:t>
            </a:r>
            <a:endParaRPr sz="2900" b="0" i="0" u="none" strike="noStrike" cap="none" dirty="0">
              <a:solidFill>
                <a:srgbClr val="000000"/>
              </a:solidFill>
              <a:highlight>
                <a:srgbClr val="FFFF00"/>
              </a:highlight>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Costly</a:t>
            </a:r>
            <a:endParaRPr sz="2900" b="0" i="0" u="none" strike="noStrike" cap="none" dirty="0">
              <a:solidFill>
                <a:srgbClr val="000000"/>
              </a:solidFill>
              <a:highlight>
                <a:srgbClr val="FFFF00"/>
              </a:highlight>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highlight>
                  <a:srgbClr val="FFFF00"/>
                </a:highlight>
                <a:latin typeface="Calibri"/>
                <a:ea typeface="Calibri"/>
                <a:cs typeface="Calibri"/>
                <a:sym typeface="Calibri"/>
              </a:rPr>
              <a:t>Limited scope</a:t>
            </a:r>
            <a:endParaRPr sz="2900" b="0" i="0" u="none" strike="noStrike" cap="none" dirty="0">
              <a:solidFill>
                <a:srgbClr val="000000"/>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53c3bd0df0_0_43"/>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66" name="Google Shape;466;g153c3bd0df0_0_43"/>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67" name="Google Shape;467;g153c3bd0df0_0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468" name="Google Shape;468;g153c3bd0df0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49</a:t>
            </a:fld>
            <a:endParaRPr/>
          </a:p>
        </p:txBody>
      </p:sp>
      <p:sp>
        <p:nvSpPr>
          <p:cNvPr id="469" name="Google Shape;469;g153c3bd0df0_0_43"/>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0" name="Google Shape;470;g153c3bd0df0_0_43"/>
          <p:cNvSpPr txBox="1"/>
          <p:nvPr/>
        </p:nvSpPr>
        <p:spPr>
          <a:xfrm>
            <a:off x="590000" y="1149550"/>
            <a:ext cx="10405200" cy="481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Collecting Primary data:</a:t>
            </a:r>
            <a:endParaRPr sz="2900" b="1"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Types of observation:</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Structured: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Standard conditions </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Well prepared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Forms/ formats</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Checklist</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Unstructured:</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Without much preparation </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745732"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002060"/>
                </a:solidFill>
              </a:rPr>
              <a:t>Data Visualization</a:t>
            </a:r>
            <a:endParaRPr b="1" dirty="0">
              <a:solidFill>
                <a:srgbClr val="002060"/>
              </a:solidFill>
            </a:endParaRPr>
          </a:p>
        </p:txBody>
      </p:sp>
      <p:sp>
        <p:nvSpPr>
          <p:cNvPr id="125" name="Google Shape;125;p3"/>
          <p:cNvSpPr txBox="1">
            <a:spLocks noGrp="1"/>
          </p:cNvSpPr>
          <p:nvPr>
            <p:ph type="body" idx="1"/>
          </p:nvPr>
        </p:nvSpPr>
        <p:spPr>
          <a:xfrm>
            <a:off x="838200" y="1071565"/>
            <a:ext cx="10515600" cy="623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 picture speaks more than 1000 words</a:t>
            </a:r>
            <a:endParaRPr dirty="0"/>
          </a:p>
        </p:txBody>
      </p:sp>
      <p:sp>
        <p:nvSpPr>
          <p:cNvPr id="126" name="Google Shape;1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27" name="Google Shape;1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grpSp>
        <p:nvGrpSpPr>
          <p:cNvPr id="128" name="Google Shape;128;p3"/>
          <p:cNvGrpSpPr/>
          <p:nvPr/>
        </p:nvGrpSpPr>
        <p:grpSpPr>
          <a:xfrm>
            <a:off x="900362" y="3430864"/>
            <a:ext cx="3048000" cy="2667000"/>
            <a:chOff x="1325366" y="3430864"/>
            <a:chExt cx="3048000" cy="2667000"/>
          </a:xfrm>
        </p:grpSpPr>
        <p:pic>
          <p:nvPicPr>
            <p:cNvPr id="129" name="Google Shape;129;p3"/>
            <p:cNvPicPr preferRelativeResize="0"/>
            <p:nvPr/>
          </p:nvPicPr>
          <p:blipFill rotWithShape="1">
            <a:blip r:embed="rId3">
              <a:alphaModFix/>
            </a:blip>
            <a:srcRect/>
            <a:stretch/>
          </p:blipFill>
          <p:spPr>
            <a:xfrm>
              <a:off x="1325366" y="3430864"/>
              <a:ext cx="3048000" cy="2667000"/>
            </a:xfrm>
            <a:prstGeom prst="rect">
              <a:avLst/>
            </a:prstGeom>
            <a:noFill/>
            <a:ln>
              <a:noFill/>
            </a:ln>
          </p:spPr>
        </p:pic>
        <p:sp>
          <p:nvSpPr>
            <p:cNvPr id="130" name="Google Shape;130;p3"/>
            <p:cNvSpPr txBox="1"/>
            <p:nvPr/>
          </p:nvSpPr>
          <p:spPr>
            <a:xfrm>
              <a:off x="1325366" y="3945276"/>
              <a:ext cx="30480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1" name="Google Shape;131;p3"/>
          <p:cNvGrpSpPr/>
          <p:nvPr/>
        </p:nvGrpSpPr>
        <p:grpSpPr>
          <a:xfrm>
            <a:off x="4158862" y="3519195"/>
            <a:ext cx="3323762" cy="1266503"/>
            <a:chOff x="4931596" y="3637052"/>
            <a:chExt cx="3323762" cy="1266503"/>
          </a:xfrm>
        </p:grpSpPr>
        <p:grpSp>
          <p:nvGrpSpPr>
            <p:cNvPr id="132" name="Google Shape;132;p3"/>
            <p:cNvGrpSpPr/>
            <p:nvPr/>
          </p:nvGrpSpPr>
          <p:grpSpPr>
            <a:xfrm>
              <a:off x="4931596" y="3637052"/>
              <a:ext cx="3323762" cy="493159"/>
              <a:chOff x="4931596" y="3637052"/>
              <a:chExt cx="3323762" cy="493159"/>
            </a:xfrm>
          </p:grpSpPr>
          <p:sp>
            <p:nvSpPr>
              <p:cNvPr id="133" name="Google Shape;133;p3"/>
              <p:cNvSpPr/>
              <p:nvPr/>
            </p:nvSpPr>
            <p:spPr>
              <a:xfrm>
                <a:off x="4931596" y="3637052"/>
                <a:ext cx="493159" cy="493159"/>
              </a:xfrm>
              <a:prstGeom prst="ellipse">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Vegetarian</a:t>
                </a:r>
                <a:endParaRPr sz="1400" b="0" i="0" u="none" strike="noStrike" cap="none">
                  <a:solidFill>
                    <a:srgbClr val="000000"/>
                  </a:solidFill>
                  <a:latin typeface="Arial"/>
                  <a:ea typeface="Arial"/>
                  <a:cs typeface="Arial"/>
                  <a:sym typeface="Arial"/>
                </a:endParaRPr>
              </a:p>
            </p:txBody>
          </p:sp>
        </p:grpSp>
        <p:grpSp>
          <p:nvGrpSpPr>
            <p:cNvPr id="135" name="Google Shape;135;p3"/>
            <p:cNvGrpSpPr/>
            <p:nvPr/>
          </p:nvGrpSpPr>
          <p:grpSpPr>
            <a:xfrm>
              <a:off x="4931596" y="4410396"/>
              <a:ext cx="3323762" cy="493159"/>
              <a:chOff x="4931596" y="3637052"/>
              <a:chExt cx="3323762" cy="493159"/>
            </a:xfrm>
          </p:grpSpPr>
          <p:sp>
            <p:nvSpPr>
              <p:cNvPr id="136" name="Google Shape;136;p3"/>
              <p:cNvSpPr/>
              <p:nvPr/>
            </p:nvSpPr>
            <p:spPr>
              <a:xfrm>
                <a:off x="4931596" y="3637052"/>
                <a:ext cx="493159" cy="493159"/>
              </a:xfrm>
              <a:prstGeom prst="ellips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Non- Vegetarian</a:t>
                </a:r>
                <a:endParaRPr sz="1400" b="0" i="0" u="none" strike="noStrike" cap="none">
                  <a:solidFill>
                    <a:srgbClr val="000000"/>
                  </a:solidFill>
                  <a:latin typeface="Arial"/>
                  <a:ea typeface="Arial"/>
                  <a:cs typeface="Arial"/>
                  <a:sym typeface="Arial"/>
                </a:endParaRPr>
              </a:p>
            </p:txBody>
          </p:sp>
        </p:grpSp>
      </p:grpSp>
      <p:pic>
        <p:nvPicPr>
          <p:cNvPr id="138" name="Google Shape;138;p3"/>
          <p:cNvPicPr preferRelativeResize="0"/>
          <p:nvPr/>
        </p:nvPicPr>
        <p:blipFill rotWithShape="1">
          <a:blip r:embed="rId4">
            <a:alphaModFix/>
          </a:blip>
          <a:srcRect/>
          <a:stretch/>
        </p:blipFill>
        <p:spPr>
          <a:xfrm>
            <a:off x="6774267" y="3240364"/>
            <a:ext cx="2857500" cy="2857500"/>
          </a:xfrm>
          <a:prstGeom prst="rect">
            <a:avLst/>
          </a:prstGeom>
          <a:noFill/>
          <a:ln>
            <a:noFill/>
          </a:ln>
        </p:spPr>
      </p:pic>
      <p:pic>
        <p:nvPicPr>
          <p:cNvPr id="139" name="Google Shape;139;p3"/>
          <p:cNvPicPr preferRelativeResize="0"/>
          <p:nvPr/>
        </p:nvPicPr>
        <p:blipFill rotWithShape="1">
          <a:blip r:embed="rId5">
            <a:alphaModFix/>
          </a:blip>
          <a:srcRect/>
          <a:stretch/>
        </p:blipFill>
        <p:spPr>
          <a:xfrm>
            <a:off x="9464325" y="3361953"/>
            <a:ext cx="2750491" cy="2354330"/>
          </a:xfrm>
          <a:prstGeom prst="rect">
            <a:avLst/>
          </a:prstGeom>
          <a:noFill/>
          <a:ln>
            <a:noFill/>
          </a:ln>
        </p:spPr>
      </p:pic>
      <p:sp>
        <p:nvSpPr>
          <p:cNvPr id="140" name="Google Shape;140;p3"/>
          <p:cNvSpPr txBox="1"/>
          <p:nvPr/>
        </p:nvSpPr>
        <p:spPr>
          <a:xfrm>
            <a:off x="838200" y="1606325"/>
            <a:ext cx="6300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Colors attracts more attention  </a:t>
            </a:r>
            <a:endParaRPr sz="2800" b="0" i="0" u="none" strike="noStrike" cap="none">
              <a:solidFill>
                <a:schemeClr val="dk1"/>
              </a:solidFill>
              <a:latin typeface="Calibri"/>
              <a:ea typeface="Calibri"/>
              <a:cs typeface="Calibri"/>
              <a:sym typeface="Calibri"/>
            </a:endParaRPr>
          </a:p>
        </p:txBody>
      </p:sp>
      <p:sp>
        <p:nvSpPr>
          <p:cNvPr id="141" name="Google Shape;141;p3"/>
          <p:cNvSpPr txBox="1"/>
          <p:nvPr/>
        </p:nvSpPr>
        <p:spPr>
          <a:xfrm>
            <a:off x="900350" y="2181175"/>
            <a:ext cx="9336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Non-verbal communication can influence human mind subtly </a:t>
            </a:r>
            <a:endParaRPr sz="1400" b="0" i="0" u="none" strike="noStrike" cap="none">
              <a:solidFill>
                <a:srgbClr val="000000"/>
              </a:solidFill>
              <a:latin typeface="Arial"/>
              <a:ea typeface="Arial"/>
              <a:cs typeface="Arial"/>
              <a:sym typeface="Arial"/>
            </a:endParaRPr>
          </a:p>
        </p:txBody>
      </p:sp>
      <p:sp>
        <p:nvSpPr>
          <p:cNvPr id="142" name="Google Shape;142;p3"/>
          <p:cNvSpPr txBox="1"/>
          <p:nvPr/>
        </p:nvSpPr>
        <p:spPr>
          <a:xfrm>
            <a:off x="1042874" y="2806025"/>
            <a:ext cx="5485173" cy="700674"/>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Universal language has no bar </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10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10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10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1000"/>
                                        <p:tgtEl>
                                          <p:spTgt spid="1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10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45aa5eecfc_0_40"/>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 data visualization</a:t>
            </a:r>
            <a:endParaRPr dirty="0"/>
          </a:p>
        </p:txBody>
      </p:sp>
      <p:graphicFrame>
        <p:nvGraphicFramePr>
          <p:cNvPr id="476" name="Google Shape;476;g145aa5eecfc_0_40"/>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extLst>
                    <a:ext uri="{9D8B030D-6E8A-4147-A177-3AD203B41FA5}">
                      <a16:colId xmlns:a16="http://schemas.microsoft.com/office/drawing/2014/main" val="20000"/>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77" name="Google Shape;477;g145aa5eecfc_0_40"/>
          <p:cNvGraphicFramePr/>
          <p:nvPr/>
        </p:nvGraphicFramePr>
        <p:xfrm>
          <a:off x="838200" y="1229449"/>
          <a:ext cx="10285200" cy="4763350"/>
        </p:xfrm>
        <a:graphic>
          <a:graphicData uri="http://schemas.openxmlformats.org/drawingml/2006/table">
            <a:tbl>
              <a:tblPr>
                <a:noFill/>
                <a:tableStyleId>{E788FD41-370E-4633-9BB1-98FD06DA8DCC}</a:tableStyleId>
              </a:tblPr>
              <a:tblGrid>
                <a:gridCol w="10285200">
                  <a:extLst>
                    <a:ext uri="{9D8B030D-6E8A-4147-A177-3AD203B41FA5}">
                      <a16:colId xmlns:a16="http://schemas.microsoft.com/office/drawing/2014/main" val="20000"/>
                    </a:ext>
                  </a:extLst>
                </a:gridCol>
              </a:tblGrid>
              <a:tr h="47633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Introduction to basic Visualization and it’s need.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Bar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Line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Pie and Donut Charts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Scatter Plot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Packed Bubble Chart </a:t>
                      </a:r>
                      <a:endParaRPr sz="2400" b="1"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78" name="Google Shape;478;g145aa5eecfc_0_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a:p>
        </p:txBody>
      </p:sp>
      <p:sp>
        <p:nvSpPr>
          <p:cNvPr id="479" name="Google Shape;479;g145aa5eecfc_0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485" name="Google Shape;48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 Bar Chart</a:t>
            </a:r>
            <a:endParaRPr/>
          </a:p>
          <a:p>
            <a:pPr marL="457200" lvl="0" indent="-342900" algn="l" rtl="0">
              <a:lnSpc>
                <a:spcPct val="90000"/>
              </a:lnSpc>
              <a:spcBef>
                <a:spcPts val="1000"/>
              </a:spcBef>
              <a:spcAft>
                <a:spcPts val="0"/>
              </a:spcAft>
              <a:buClr>
                <a:schemeClr val="dk1"/>
              </a:buClr>
              <a:buSzPts val="1800"/>
              <a:buChar char="•"/>
            </a:pPr>
            <a:r>
              <a:rPr lang="en-US"/>
              <a:t>The Line Chart</a:t>
            </a:r>
            <a:endParaRPr/>
          </a:p>
          <a:p>
            <a:pPr marL="457200" lvl="0" indent="-342900" algn="l" rtl="0">
              <a:lnSpc>
                <a:spcPct val="90000"/>
              </a:lnSpc>
              <a:spcBef>
                <a:spcPts val="1000"/>
              </a:spcBef>
              <a:spcAft>
                <a:spcPts val="0"/>
              </a:spcAft>
              <a:buClr>
                <a:schemeClr val="dk1"/>
              </a:buClr>
              <a:buSzPts val="1800"/>
              <a:buChar char="•"/>
            </a:pPr>
            <a:r>
              <a:rPr lang="en-US"/>
              <a:t>The Pie and Donut Charts</a:t>
            </a:r>
            <a:endParaRPr/>
          </a:p>
          <a:p>
            <a:pPr marL="457200" lvl="0" indent="-342900" algn="l" rtl="0">
              <a:lnSpc>
                <a:spcPct val="90000"/>
              </a:lnSpc>
              <a:spcBef>
                <a:spcPts val="1000"/>
              </a:spcBef>
              <a:spcAft>
                <a:spcPts val="0"/>
              </a:spcAft>
              <a:buClr>
                <a:schemeClr val="dk1"/>
              </a:buClr>
              <a:buSzPts val="1800"/>
              <a:buChar char="•"/>
            </a:pPr>
            <a:r>
              <a:rPr lang="en-US"/>
              <a:t>The Scatter Plot</a:t>
            </a:r>
            <a:endParaRPr/>
          </a:p>
          <a:p>
            <a:pPr marL="457200" lvl="0" indent="-342900" algn="l" rtl="0">
              <a:lnSpc>
                <a:spcPct val="90000"/>
              </a:lnSpc>
              <a:spcBef>
                <a:spcPts val="1000"/>
              </a:spcBef>
              <a:spcAft>
                <a:spcPts val="0"/>
              </a:spcAft>
              <a:buClr>
                <a:schemeClr val="dk1"/>
              </a:buClr>
              <a:buSzPts val="1800"/>
              <a:buChar char="•"/>
            </a:pPr>
            <a:r>
              <a:rPr lang="en-US"/>
              <a:t>The Packed Bubble Chart</a:t>
            </a:r>
            <a:endParaRPr/>
          </a:p>
        </p:txBody>
      </p:sp>
      <p:sp>
        <p:nvSpPr>
          <p:cNvPr id="486" name="Google Shape;4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51</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a:buSzPct val="33333"/>
            </a:pPr>
            <a:r>
              <a:rPr lang="en-US" sz="6000" b="1" dirty="0"/>
              <a:t>Charts: </a:t>
            </a:r>
            <a:r>
              <a:rPr lang="en-US" dirty="0"/>
              <a:t>The Bar Chart</a:t>
            </a:r>
            <a:br>
              <a:rPr lang="en-US" dirty="0"/>
            </a:br>
            <a:endParaRPr dirty="0"/>
          </a:p>
        </p:txBody>
      </p:sp>
      <p:sp>
        <p:nvSpPr>
          <p:cNvPr id="492" name="Google Shape;492;p31"/>
          <p:cNvSpPr txBox="1">
            <a:spLocks noGrp="1"/>
          </p:cNvSpPr>
          <p:nvPr>
            <p:ph type="body" idx="1"/>
          </p:nvPr>
        </p:nvSpPr>
        <p:spPr>
          <a:xfrm>
            <a:off x="838200" y="908720"/>
            <a:ext cx="10515600" cy="5400600"/>
          </a:xfrm>
          <a:prstGeom prst="rect">
            <a:avLst/>
          </a:prstGeom>
          <a:noFill/>
          <a:ln>
            <a:noFill/>
          </a:ln>
        </p:spPr>
        <p:txBody>
          <a:bodyPr spcFirstLastPara="1" wrap="square" lIns="91425" tIns="45700" rIns="91425" bIns="45700" anchor="t" anchorCtr="0">
            <a:normAutofit lnSpcReduction="10000"/>
          </a:bodyPr>
          <a:lstStyle/>
          <a:p>
            <a:pPr lvl="0"/>
            <a:r>
              <a:rPr lang="en-US" dirty="0"/>
              <a:t>The bar chart is one of </a:t>
            </a:r>
            <a:r>
              <a:rPr lang="en-US" dirty="0">
                <a:highlight>
                  <a:srgbClr val="FFFF00"/>
                </a:highlight>
              </a:rPr>
              <a:t>the most common ways to visualize data.</a:t>
            </a:r>
          </a:p>
          <a:p>
            <a:pPr lvl="0"/>
            <a:r>
              <a:rPr lang="en-US" b="1" dirty="0">
                <a:highlight>
                  <a:srgbClr val="FFFF00"/>
                </a:highlight>
              </a:rPr>
              <a:t>Used to compare numerical values using the length of the bar</a:t>
            </a:r>
            <a:r>
              <a:rPr lang="en-US" b="1" dirty="0"/>
              <a:t>.</a:t>
            </a:r>
          </a:p>
          <a:p>
            <a:pPr lvl="0"/>
            <a:r>
              <a:rPr lang="en-US" dirty="0"/>
              <a:t>It is best </a:t>
            </a:r>
            <a:r>
              <a:rPr lang="en-US" dirty="0">
                <a:highlight>
                  <a:srgbClr val="FFFF00"/>
                </a:highlight>
              </a:rPr>
              <a:t>suited for numerical data that can be divided into distinct categories</a:t>
            </a:r>
            <a:r>
              <a:rPr lang="en-US" dirty="0"/>
              <a:t> to compare information and reveal trends at a glance.</a:t>
            </a:r>
          </a:p>
          <a:p>
            <a:pPr lvl="0"/>
            <a:r>
              <a:rPr lang="en-US" dirty="0"/>
              <a:t>Bars </a:t>
            </a:r>
            <a:r>
              <a:rPr lang="en-US" dirty="0">
                <a:highlight>
                  <a:srgbClr val="FFFF00"/>
                </a:highlight>
              </a:rPr>
              <a:t>can be oriented on the vertical or horizontal axis</a:t>
            </a:r>
            <a:r>
              <a:rPr lang="en-US" dirty="0"/>
              <a:t>, which can be helpful for spotting trends. </a:t>
            </a:r>
          </a:p>
          <a:p>
            <a:pPr lvl="0"/>
            <a:r>
              <a:rPr lang="en-US" dirty="0">
                <a:highlight>
                  <a:srgbClr val="FFFF00"/>
                </a:highlight>
              </a:rPr>
              <a:t>Additional layers of information can be added using clustered bars or by stacking related data.</a:t>
            </a:r>
          </a:p>
          <a:p>
            <a:pPr lvl="0"/>
            <a:r>
              <a:rPr lang="en-US" dirty="0"/>
              <a:t> </a:t>
            </a:r>
            <a:r>
              <a:rPr lang="en-US" dirty="0">
                <a:highlight>
                  <a:srgbClr val="FFFF00"/>
                </a:highlight>
              </a:rPr>
              <a:t>Color can be added for more impact</a:t>
            </a:r>
            <a:r>
              <a:rPr lang="en-US" dirty="0"/>
              <a:t> or to overlay for immediate insight.</a:t>
            </a:r>
          </a:p>
          <a:p>
            <a:pPr lvl="0"/>
            <a:r>
              <a:rPr lang="en-US" dirty="0"/>
              <a:t> </a:t>
            </a:r>
            <a:r>
              <a:rPr lang="en-US" dirty="0">
                <a:highlight>
                  <a:srgbClr val="FFFF00"/>
                </a:highlight>
              </a:rPr>
              <a:t>Trend lines and other annotations can be added </a:t>
            </a:r>
            <a:r>
              <a:rPr lang="en-US" dirty="0"/>
              <a:t>to </a:t>
            </a:r>
            <a:r>
              <a:rPr lang="en-IN" dirty="0"/>
              <a:t>highlight important data points.</a:t>
            </a:r>
            <a:r>
              <a:rPr lang="en-US" dirty="0"/>
              <a:t> </a:t>
            </a: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52</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492" name="Google Shape;492;p31"/>
          <p:cNvSpPr txBox="1">
            <a:spLocks noGrp="1"/>
          </p:cNvSpPr>
          <p:nvPr>
            <p:ph type="body" idx="1"/>
          </p:nvPr>
        </p:nvSpPr>
        <p:spPr>
          <a:xfrm>
            <a:off x="838200" y="1255782"/>
            <a:ext cx="10515600" cy="4909522"/>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53</a:t>
            </a:fld>
            <a:endParaRPr/>
          </a:p>
        </p:txBody>
      </p:sp>
      <p:sp>
        <p:nvSpPr>
          <p:cNvPr id="2" name="Footer Placeholder 1"/>
          <p:cNvSpPr>
            <a:spLocks noGrp="1"/>
          </p:cNvSpPr>
          <p:nvPr>
            <p:ph type="ftr" idx="11"/>
          </p:nvPr>
        </p:nvSpPr>
        <p:spPr/>
        <p:txBody>
          <a:bodyPr/>
          <a:lstStyle/>
          <a:p>
            <a:r>
              <a:rPr lang="en-IN"/>
              <a:t>116N54C301 (2023)</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295400"/>
            <a:ext cx="8064896" cy="47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052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a:t>Horizontal Bars</a:t>
            </a:r>
            <a:endParaRPr dirty="0"/>
          </a:p>
        </p:txBody>
      </p:sp>
      <p:sp>
        <p:nvSpPr>
          <p:cNvPr id="492" name="Google Shape;492;p31"/>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54</a:t>
            </a:fld>
            <a:endParaRPr/>
          </a:p>
        </p:txBody>
      </p:sp>
      <p:sp>
        <p:nvSpPr>
          <p:cNvPr id="2" name="Footer Placeholder 1"/>
          <p:cNvSpPr>
            <a:spLocks noGrp="1"/>
          </p:cNvSpPr>
          <p:nvPr>
            <p:ph type="ftr" idx="11"/>
          </p:nvPr>
        </p:nvSpPr>
        <p:spPr/>
        <p:txBody>
          <a:bodyPr/>
          <a:lstStyle/>
          <a:p>
            <a:r>
              <a:rPr lang="en-IN"/>
              <a:t>116N54C301 (2023)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908720"/>
            <a:ext cx="7416824" cy="5377780"/>
          </a:xfrm>
          <a:prstGeom prst="rect">
            <a:avLst/>
          </a:prstGeom>
        </p:spPr>
      </p:pic>
    </p:spTree>
    <p:extLst>
      <p:ext uri="{BB962C8B-B14F-4D97-AF65-F5344CB8AC3E}">
        <p14:creationId xmlns:p14="http://schemas.microsoft.com/office/powerpoint/2010/main" val="189447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a:t>Comparison using bars</a:t>
            </a:r>
            <a:endParaRPr dirty="0"/>
          </a:p>
        </p:txBody>
      </p:sp>
      <p:sp>
        <p:nvSpPr>
          <p:cNvPr id="492" name="Google Shape;492;p31"/>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55</a:t>
            </a:fld>
            <a:endParaRPr/>
          </a:p>
        </p:txBody>
      </p:sp>
      <p:sp>
        <p:nvSpPr>
          <p:cNvPr id="2" name="Footer Placeholder 1"/>
          <p:cNvSpPr>
            <a:spLocks noGrp="1"/>
          </p:cNvSpPr>
          <p:nvPr>
            <p:ph type="ftr" idx="11"/>
          </p:nvPr>
        </p:nvSpPr>
        <p:spPr/>
        <p:txBody>
          <a:bodyPr/>
          <a:lstStyle/>
          <a:p>
            <a:r>
              <a:rPr lang="en-IN"/>
              <a:t>116N54C301 (2023)</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143000"/>
            <a:ext cx="72728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469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a:t>Stacked bar chart</a:t>
            </a:r>
            <a:endParaRPr dirty="0"/>
          </a:p>
        </p:txBody>
      </p:sp>
      <p:sp>
        <p:nvSpPr>
          <p:cNvPr id="492" name="Google Shape;492;p31"/>
          <p:cNvSpPr txBox="1">
            <a:spLocks noGrp="1"/>
          </p:cNvSpPr>
          <p:nvPr>
            <p:ph type="body" idx="1"/>
          </p:nvPr>
        </p:nvSpPr>
        <p:spPr>
          <a:xfrm>
            <a:off x="838200" y="1255782"/>
            <a:ext cx="10515600" cy="4837514"/>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56</a:t>
            </a:fld>
            <a:endParaRPr/>
          </a:p>
        </p:txBody>
      </p:sp>
      <p:sp>
        <p:nvSpPr>
          <p:cNvPr id="2" name="Footer Placeholder 1"/>
          <p:cNvSpPr>
            <a:spLocks noGrp="1"/>
          </p:cNvSpPr>
          <p:nvPr>
            <p:ph type="ftr" idx="11"/>
          </p:nvPr>
        </p:nvSpPr>
        <p:spPr/>
        <p:txBody>
          <a:bodyPr/>
          <a:lstStyle/>
          <a:p>
            <a:r>
              <a:rPr lang="en-IN"/>
              <a:t>116N54C301 (2023)</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1362074"/>
            <a:ext cx="7278811" cy="473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041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2"/>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0" name="Google Shape;500;p32"/>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00B050"/>
                </a:solidFill>
              </a:rPr>
              <a:t>Advantages:</a:t>
            </a:r>
            <a:endParaRPr dirty="0"/>
          </a:p>
          <a:p>
            <a:pPr marL="457200" lvl="0" indent="-342900" algn="l" rtl="0">
              <a:lnSpc>
                <a:spcPct val="90000"/>
              </a:lnSpc>
              <a:spcBef>
                <a:spcPts val="1000"/>
              </a:spcBef>
              <a:spcAft>
                <a:spcPts val="0"/>
              </a:spcAft>
              <a:buClr>
                <a:schemeClr val="dk1"/>
              </a:buClr>
              <a:buSzPts val="1800"/>
              <a:buChar char="•"/>
            </a:pPr>
            <a:r>
              <a:rPr lang="en-US" dirty="0"/>
              <a:t>show each data category in a frequency distribution.</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display relative numbers or proportions of multiple categories</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summarize a large data set </a:t>
            </a:r>
            <a:r>
              <a:rPr lang="en-US" dirty="0"/>
              <a:t>in visual form.</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clarify trends better </a:t>
            </a:r>
            <a:r>
              <a:rPr lang="en-US" dirty="0"/>
              <a:t>than do tables.</a:t>
            </a:r>
            <a:endParaRPr dirty="0"/>
          </a:p>
          <a:p>
            <a:pPr marL="457200" lvl="0" indent="-342900" algn="l" rtl="0">
              <a:lnSpc>
                <a:spcPct val="90000"/>
              </a:lnSpc>
              <a:spcBef>
                <a:spcPts val="1000"/>
              </a:spcBef>
              <a:spcAft>
                <a:spcPts val="0"/>
              </a:spcAft>
              <a:buClr>
                <a:schemeClr val="dk1"/>
              </a:buClr>
              <a:buSzPts val="1800"/>
              <a:buChar char="•"/>
            </a:pPr>
            <a:r>
              <a:rPr lang="en-US" dirty="0"/>
              <a:t>estimate key values at a glance.</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permit a visual check of the accuracy </a:t>
            </a:r>
            <a:r>
              <a:rPr lang="en-US" dirty="0"/>
              <a:t>and reasonableness of calculations.</a:t>
            </a:r>
            <a:endParaRPr dirty="0"/>
          </a:p>
        </p:txBody>
      </p:sp>
      <p:sp>
        <p:nvSpPr>
          <p:cNvPr id="501" name="Google Shape;50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57</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3"/>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7" name="Google Shape;507;p33"/>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Requires additional written or verbal explanation</a:t>
            </a:r>
            <a:endParaRPr sz="2000" dirty="0">
              <a:highlight>
                <a:srgbClr val="FFFF00"/>
              </a:highlight>
            </a:endParaRPr>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By cleverly choosing the scale of the bar graph some scammers can make sure that one of the bars seems higher relative to the other</a:t>
            </a:r>
            <a:endParaRPr dirty="0">
              <a:highlight>
                <a:srgbClr val="FFFF00"/>
              </a:highlight>
            </a:endParaRPr>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Fails to reveal assumptions, causes, and effects</a:t>
            </a:r>
            <a:endParaRPr dirty="0">
              <a:highlight>
                <a:srgbClr val="FFFF00"/>
              </a:highlight>
            </a:endParaRPr>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Not Suitable if there are large number of categories</a:t>
            </a:r>
            <a:endParaRPr dirty="0">
              <a:highlight>
                <a:srgbClr val="FFFF00"/>
              </a:highlight>
            </a:endParaRPr>
          </a:p>
          <a:p>
            <a:pPr marL="0" lvl="0" indent="0" algn="l" rtl="0">
              <a:lnSpc>
                <a:spcPct val="90000"/>
              </a:lnSpc>
              <a:spcBef>
                <a:spcPts val="1000"/>
              </a:spcBef>
              <a:spcAft>
                <a:spcPts val="0"/>
              </a:spcAft>
              <a:buSzPts val="1800"/>
              <a:buNone/>
            </a:pPr>
            <a:br>
              <a:rPr lang="en-US" dirty="0"/>
            </a:br>
            <a:endParaRPr dirty="0"/>
          </a:p>
        </p:txBody>
      </p:sp>
      <p:sp>
        <p:nvSpPr>
          <p:cNvPr id="508" name="Google Shape;50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58</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1" name="Google Shape;521;p3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4000" b="1" dirty="0"/>
              <a:t>The Line Chart</a:t>
            </a:r>
            <a:endParaRPr sz="4000" b="1" dirty="0"/>
          </a:p>
          <a:p>
            <a:pPr indent="-457200"/>
            <a:r>
              <a:rPr lang="en-US" dirty="0"/>
              <a:t>A line chart </a:t>
            </a:r>
            <a:r>
              <a:rPr lang="en-US" dirty="0">
                <a:highlight>
                  <a:srgbClr val="FFFF00"/>
                </a:highlight>
              </a:rPr>
              <a:t>is a type of chart that displays information as a series of data points connected by straight line segments</a:t>
            </a:r>
            <a:r>
              <a:rPr lang="en-US" dirty="0"/>
              <a:t>.</a:t>
            </a:r>
          </a:p>
          <a:p>
            <a:pPr indent="-457200"/>
            <a:r>
              <a:rPr lang="en-US" dirty="0"/>
              <a:t>They are </a:t>
            </a:r>
            <a:r>
              <a:rPr lang="en-US" dirty="0">
                <a:highlight>
                  <a:srgbClr val="FFFF00"/>
                </a:highlight>
              </a:rPr>
              <a:t>most commonly used when an element of time is present.</a:t>
            </a:r>
            <a:endParaRPr dirty="0">
              <a:highlight>
                <a:srgbClr val="FFFF00"/>
              </a:highlight>
            </a:endParaRPr>
          </a:p>
          <a:p>
            <a:pPr marL="0" lvl="0" indent="0" algn="l" rtl="0">
              <a:lnSpc>
                <a:spcPct val="90000"/>
              </a:lnSpc>
              <a:spcBef>
                <a:spcPts val="1000"/>
              </a:spcBef>
              <a:spcAft>
                <a:spcPts val="0"/>
              </a:spcAft>
              <a:buSzPts val="1800"/>
              <a:buNone/>
            </a:pPr>
            <a:endParaRPr dirty="0">
              <a:highlight>
                <a:srgbClr val="FFFF00"/>
              </a:highlight>
            </a:endParaRPr>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59</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838200" y="0"/>
            <a:ext cx="1111064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48" name="Google Shape;148;p4"/>
          <p:cNvSpPr txBox="1">
            <a:spLocks noGrp="1"/>
          </p:cNvSpPr>
          <p:nvPr>
            <p:ph type="body" idx="1"/>
          </p:nvPr>
        </p:nvSpPr>
        <p:spPr>
          <a:xfrm>
            <a:off x="838200" y="1435199"/>
            <a:ext cx="10515600" cy="4817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900"/>
              <a:buChar char="•"/>
            </a:pPr>
            <a:r>
              <a:rPr lang="en-US" sz="2900" b="1" dirty="0">
                <a:latin typeface="Times New Roman"/>
                <a:ea typeface="Times New Roman"/>
                <a:cs typeface="Times New Roman"/>
                <a:sym typeface="Times New Roman"/>
              </a:rPr>
              <a:t>Data visualization:</a:t>
            </a:r>
            <a:r>
              <a:rPr lang="en-US" sz="2900" dirty="0">
                <a:latin typeface="Times New Roman"/>
                <a:ea typeface="Times New Roman"/>
                <a:cs typeface="Times New Roman"/>
                <a:sym typeface="Times New Roman"/>
              </a:rPr>
              <a:t> </a:t>
            </a:r>
            <a:endParaRPr sz="2900" dirty="0"/>
          </a:p>
          <a:p>
            <a:pPr marL="685800" lvl="1" indent="-234950" algn="l" rtl="0">
              <a:lnSpc>
                <a:spcPct val="90000"/>
              </a:lnSpc>
              <a:spcBef>
                <a:spcPts val="500"/>
              </a:spcBef>
              <a:spcAft>
                <a:spcPts val="0"/>
              </a:spcAft>
              <a:buClr>
                <a:schemeClr val="dk1"/>
              </a:buClr>
              <a:buSzPts val="2500"/>
              <a:buChar char="•"/>
            </a:pPr>
            <a:r>
              <a:rPr lang="en-US" sz="2500" dirty="0">
                <a:latin typeface="Times New Roman"/>
                <a:ea typeface="Times New Roman"/>
                <a:cs typeface="Times New Roman"/>
                <a:sym typeface="Times New Roman"/>
              </a:rPr>
              <a:t>A graphic representation that </a:t>
            </a:r>
            <a:r>
              <a:rPr lang="en-US" sz="2500" u="sng" dirty="0">
                <a:latin typeface="Times New Roman"/>
                <a:ea typeface="Times New Roman"/>
                <a:cs typeface="Times New Roman"/>
                <a:sym typeface="Times New Roman"/>
              </a:rPr>
              <a:t>expresses the significance of data</a:t>
            </a:r>
            <a:r>
              <a:rPr lang="en-US" sz="2500" dirty="0">
                <a:latin typeface="Times New Roman"/>
                <a:ea typeface="Times New Roman"/>
                <a:cs typeface="Times New Roman"/>
                <a:sym typeface="Times New Roman"/>
              </a:rPr>
              <a:t> </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Reveals insights and patterns that are not immediately visible in the raw data</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An art through which information, numbers, and measurements can be made easy to understand and manipulate making the information useful</a:t>
            </a:r>
            <a:endParaRPr sz="2500" dirty="0"/>
          </a:p>
          <a:p>
            <a:pPr marL="685800" lvl="1" indent="-234950" algn="l" rtl="0">
              <a:lnSpc>
                <a:spcPct val="90000"/>
              </a:lnSpc>
              <a:spcBef>
                <a:spcPts val="1000"/>
              </a:spcBef>
              <a:spcAft>
                <a:spcPts val="0"/>
              </a:spcAft>
              <a:buClr>
                <a:srgbClr val="833C0B"/>
              </a:buClr>
              <a:buSzPts val="2500"/>
              <a:buChar char="•"/>
            </a:pPr>
            <a:r>
              <a:rPr lang="en-US" sz="2500" b="1" dirty="0">
                <a:solidFill>
                  <a:srgbClr val="833C0B"/>
                </a:solidFill>
                <a:latin typeface="Times New Roman"/>
                <a:ea typeface="Times New Roman"/>
                <a:cs typeface="Times New Roman"/>
                <a:sym typeface="Times New Roman"/>
              </a:rPr>
              <a:t>Primary goal is to communicate information clearly and effectively through graphical means</a:t>
            </a:r>
            <a:endParaRPr sz="2500" b="1" dirty="0">
              <a:solidFill>
                <a:srgbClr val="833C0B"/>
              </a:solidFill>
              <a:latin typeface="Times New Roman"/>
              <a:ea typeface="Times New Roman"/>
              <a:cs typeface="Times New Roman"/>
              <a:sym typeface="Times New Roman"/>
            </a:endParaRPr>
          </a:p>
          <a:p>
            <a:pPr marL="685800" lvl="1" indent="-234950" algn="l" rtl="0">
              <a:lnSpc>
                <a:spcPct val="90000"/>
              </a:lnSpc>
              <a:spcBef>
                <a:spcPts val="1000"/>
              </a:spcBef>
              <a:spcAft>
                <a:spcPts val="0"/>
              </a:spcAft>
              <a:buSzPts val="2500"/>
              <a:buFont typeface="Times New Roman"/>
              <a:buChar char="•"/>
            </a:pPr>
            <a:r>
              <a:rPr lang="en-US" sz="2500" b="1" dirty="0">
                <a:latin typeface="Times New Roman"/>
                <a:ea typeface="Times New Roman"/>
                <a:cs typeface="Times New Roman"/>
                <a:sym typeface="Times New Roman"/>
              </a:rPr>
              <a:t>Pictorial format representing some form of collected data which would help in making decision or navigation</a:t>
            </a:r>
            <a:endParaRPr sz="2500" b="1" dirty="0">
              <a:latin typeface="Times New Roman"/>
              <a:ea typeface="Times New Roman"/>
              <a:cs typeface="Times New Roman"/>
              <a:sym typeface="Times New Roman"/>
            </a:endParaRPr>
          </a:p>
          <a:p>
            <a:pPr marL="685800" lvl="0" indent="0" algn="l" rtl="0">
              <a:lnSpc>
                <a:spcPct val="90000"/>
              </a:lnSpc>
              <a:spcBef>
                <a:spcPts val="1000"/>
              </a:spcBef>
              <a:spcAft>
                <a:spcPts val="0"/>
              </a:spcAft>
              <a:buSzPts val="1800"/>
              <a:buNone/>
            </a:pPr>
            <a:endParaRPr sz="2900" dirty="0">
              <a:latin typeface="Times New Roman"/>
              <a:ea typeface="Times New Roman"/>
              <a:cs typeface="Times New Roman"/>
              <a:sym typeface="Times New Roman"/>
            </a:endParaRPr>
          </a:p>
        </p:txBody>
      </p:sp>
      <p:sp>
        <p:nvSpPr>
          <p:cNvPr id="149" name="Google Shape;14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0" name="Google Shape;15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1216024"/>
            <a:ext cx="10515600" cy="5093295"/>
          </a:xfrm>
          <a:prstGeom prst="rect">
            <a:avLst/>
          </a:prstGeom>
          <a:noFill/>
          <a:ln>
            <a:noFill/>
          </a:ln>
        </p:spPr>
        <p:txBody>
          <a:bodyPr spcFirstLastPara="1" wrap="square" lIns="91425" tIns="45700" rIns="91425" bIns="45700" anchor="t" anchorCtr="0">
            <a:normAutofit/>
          </a:bodyPr>
          <a:lstStyle/>
          <a:p>
            <a:pPr indent="-457200"/>
            <a:r>
              <a:rPr lang="en-US" dirty="0"/>
              <a:t>The best use case for line charts involves </a:t>
            </a:r>
            <a:r>
              <a:rPr lang="en-US" dirty="0">
                <a:highlight>
                  <a:srgbClr val="FFFF00"/>
                </a:highlight>
              </a:rPr>
              <a:t>displaying trends over a period of time </a:t>
            </a:r>
            <a:r>
              <a:rPr lang="en-US" dirty="0"/>
              <a:t>, when your data are ordered, or when interpolation makes sense.</a:t>
            </a:r>
          </a:p>
          <a:p>
            <a:pPr marL="0" indent="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60</a:t>
            </a:fld>
            <a:endParaRPr/>
          </a:p>
        </p:txBody>
      </p:sp>
      <p:sp>
        <p:nvSpPr>
          <p:cNvPr id="2" name="Footer Placeholder 1"/>
          <p:cNvSpPr>
            <a:spLocks noGrp="1"/>
          </p:cNvSpPr>
          <p:nvPr>
            <p:ph type="ftr" idx="11"/>
          </p:nvPr>
        </p:nvSpPr>
        <p:spPr/>
        <p:txBody>
          <a:bodyPr/>
          <a:lstStyle/>
          <a:p>
            <a:r>
              <a:rPr lang="en-IN"/>
              <a:t>116N54C301 (2023)</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2492896"/>
            <a:ext cx="6408712" cy="422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56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980728"/>
            <a:ext cx="10515600" cy="5328591"/>
          </a:xfrm>
          <a:prstGeom prst="rect">
            <a:avLst/>
          </a:prstGeom>
          <a:noFill/>
          <a:ln>
            <a:noFill/>
          </a:ln>
        </p:spPr>
        <p:txBody>
          <a:bodyPr spcFirstLastPara="1" wrap="square" lIns="91425" tIns="45700" rIns="91425" bIns="45700" anchor="t" anchorCtr="0">
            <a:normAutofit/>
          </a:bodyPr>
          <a:lstStyle/>
          <a:p>
            <a:pPr indent="-457200"/>
            <a:r>
              <a:rPr lang="en-US" dirty="0"/>
              <a:t>Dual-axis line charts can be </a:t>
            </a:r>
            <a:r>
              <a:rPr lang="en-US" dirty="0">
                <a:highlight>
                  <a:srgbClr val="FFFF00"/>
                </a:highlight>
              </a:rPr>
              <a:t>created by bringing two measures to the rows shelf, and then right-clicking on the second measure and selecting Dual-axis from the drop-down menu</a:t>
            </a:r>
            <a:r>
              <a:rPr lang="en-US" dirty="0"/>
              <a:t>.</a:t>
            </a:r>
          </a:p>
          <a:p>
            <a:pPr marL="0" indent="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61</a:t>
            </a:fld>
            <a:endParaRPr/>
          </a:p>
        </p:txBody>
      </p:sp>
      <p:sp>
        <p:nvSpPr>
          <p:cNvPr id="2" name="Footer Placeholder 1"/>
          <p:cNvSpPr>
            <a:spLocks noGrp="1"/>
          </p:cNvSpPr>
          <p:nvPr>
            <p:ph type="ftr" idx="11"/>
          </p:nvPr>
        </p:nvSpPr>
        <p:spPr/>
        <p:txBody>
          <a:bodyPr/>
          <a:lstStyle/>
          <a:p>
            <a:r>
              <a:rPr lang="en-IN"/>
              <a:t>116N54C301 (2023)</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20888"/>
            <a:ext cx="6552728" cy="368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4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764704"/>
            <a:ext cx="10515600" cy="5544615"/>
          </a:xfrm>
          <a:prstGeom prst="rect">
            <a:avLst/>
          </a:prstGeom>
          <a:noFill/>
          <a:ln>
            <a:noFill/>
          </a:ln>
        </p:spPr>
        <p:txBody>
          <a:bodyPr spcFirstLastPara="1" wrap="square" lIns="91425" tIns="45700" rIns="91425" bIns="45700" anchor="t" anchorCtr="0">
            <a:normAutofit/>
          </a:bodyPr>
          <a:lstStyle/>
          <a:p>
            <a:pPr indent="-457200" algn="just"/>
            <a:r>
              <a:rPr lang="en-US" dirty="0"/>
              <a:t>Additionally, when two or more lines are present, you can transform line charts by adding additional chart types to deepen insight. For example, a line chart can be combined with a bar chart  to provide visual cues for further investigation.</a:t>
            </a:r>
          </a:p>
          <a:p>
            <a:pPr marL="0" indent="0" algn="just">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62</a:t>
            </a:fld>
            <a:endParaRPr/>
          </a:p>
        </p:txBody>
      </p:sp>
      <p:sp>
        <p:nvSpPr>
          <p:cNvPr id="2" name="Footer Placeholder 1"/>
          <p:cNvSpPr>
            <a:spLocks noGrp="1"/>
          </p:cNvSpPr>
          <p:nvPr>
            <p:ph type="ftr" idx="11"/>
          </p:nvPr>
        </p:nvSpPr>
        <p:spPr/>
        <p:txBody>
          <a:bodyPr/>
          <a:lstStyle/>
          <a:p>
            <a:r>
              <a:rPr lang="en-IN"/>
              <a:t>116N54C301 (2023)</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51100"/>
            <a:ext cx="7416824"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675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9" name="Google Shape;529;p36"/>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ct val="69498"/>
              <a:buNone/>
            </a:pPr>
            <a:r>
              <a:rPr lang="en-US" sz="3500" b="1" dirty="0"/>
              <a:t>The Line Chart</a:t>
            </a:r>
            <a:endParaRPr sz="3500" b="1" dirty="0"/>
          </a:p>
          <a:p>
            <a:pPr marL="0" lvl="0" indent="0" algn="l" rtl="0">
              <a:lnSpc>
                <a:spcPct val="90000"/>
              </a:lnSpc>
              <a:spcBef>
                <a:spcPts val="1000"/>
              </a:spcBef>
              <a:spcAft>
                <a:spcPts val="0"/>
              </a:spcAft>
              <a:buSzPct val="69498"/>
              <a:buNone/>
            </a:pPr>
            <a:r>
              <a:rPr lang="en-US" b="1" dirty="0">
                <a:solidFill>
                  <a:srgbClr val="00B050"/>
                </a:solidFill>
              </a:rPr>
              <a:t>Advantages:</a:t>
            </a:r>
            <a:endParaRPr dirty="0"/>
          </a:p>
          <a:p>
            <a:pPr marL="457200" lvl="0" indent="-342900" algn="l" rtl="0">
              <a:lnSpc>
                <a:spcPct val="120000"/>
              </a:lnSpc>
              <a:spcBef>
                <a:spcPts val="0"/>
              </a:spcBef>
              <a:spcAft>
                <a:spcPts val="0"/>
              </a:spcAft>
              <a:buSzPct val="69498"/>
              <a:buChar char="•"/>
            </a:pPr>
            <a:r>
              <a:rPr lang="en-US" dirty="0"/>
              <a:t>Easy to show the data changes </a:t>
            </a:r>
            <a:r>
              <a:rPr lang="en-US" dirty="0">
                <a:highlight>
                  <a:srgbClr val="FFFF00"/>
                </a:highlight>
              </a:rPr>
              <a:t>over time over a line graph</a:t>
            </a:r>
            <a:r>
              <a:rPr lang="en-US" dirty="0"/>
              <a:t>.</a:t>
            </a:r>
            <a:endParaRPr dirty="0"/>
          </a:p>
          <a:p>
            <a:pPr marL="457200" lvl="0" indent="-342900" algn="l" rtl="0">
              <a:lnSpc>
                <a:spcPct val="120000"/>
              </a:lnSpc>
              <a:spcBef>
                <a:spcPts val="0"/>
              </a:spcBef>
              <a:spcAft>
                <a:spcPts val="0"/>
              </a:spcAft>
              <a:buSzPct val="69498"/>
              <a:buChar char="•"/>
            </a:pPr>
            <a:r>
              <a:rPr lang="en-US" dirty="0">
                <a:highlight>
                  <a:srgbClr val="FFFF00"/>
                </a:highlight>
              </a:rPr>
              <a:t>Helps in showing small changes that are difficult to measure in other graphs.</a:t>
            </a:r>
            <a:endParaRPr dirty="0">
              <a:highlight>
                <a:srgbClr val="FFFF00"/>
              </a:highlight>
            </a:endParaRPr>
          </a:p>
          <a:p>
            <a:pPr marL="457200" lvl="0" indent="-342900" algn="l" rtl="0">
              <a:lnSpc>
                <a:spcPct val="120000"/>
              </a:lnSpc>
              <a:spcBef>
                <a:spcPts val="0"/>
              </a:spcBef>
              <a:spcAft>
                <a:spcPts val="0"/>
              </a:spcAft>
              <a:buSzPct val="69498"/>
              <a:buChar char="•"/>
            </a:pPr>
            <a:r>
              <a:rPr lang="en-US" dirty="0"/>
              <a:t>A relationship </a:t>
            </a:r>
            <a:r>
              <a:rPr lang="en-US" dirty="0">
                <a:highlight>
                  <a:srgbClr val="FFFF00"/>
                </a:highlight>
              </a:rPr>
              <a:t>between 2 or more variables get identified</a:t>
            </a:r>
            <a:r>
              <a:rPr lang="en-US" dirty="0"/>
              <a:t>.</a:t>
            </a:r>
            <a:endParaRPr dirty="0"/>
          </a:p>
          <a:p>
            <a:pPr marL="457200" lvl="0" indent="-342900" algn="l" rtl="0">
              <a:lnSpc>
                <a:spcPct val="120000"/>
              </a:lnSpc>
              <a:spcBef>
                <a:spcPts val="0"/>
              </a:spcBef>
              <a:spcAft>
                <a:spcPts val="0"/>
              </a:spcAft>
              <a:buSzPct val="69498"/>
              <a:buChar char="•"/>
            </a:pPr>
            <a:r>
              <a:rPr lang="en-US" dirty="0"/>
              <a:t>It presents a </a:t>
            </a:r>
            <a:r>
              <a:rPr lang="en-US" dirty="0">
                <a:highlight>
                  <a:srgbClr val="FFFF00"/>
                </a:highlight>
              </a:rPr>
              <a:t>good impression of trends and changes</a:t>
            </a:r>
            <a:r>
              <a:rPr lang="en-US" dirty="0"/>
              <a:t>.</a:t>
            </a:r>
            <a:endParaRPr dirty="0"/>
          </a:p>
          <a:p>
            <a:pPr marL="457200" lvl="0" indent="-342900" algn="l" rtl="0">
              <a:lnSpc>
                <a:spcPct val="120000"/>
              </a:lnSpc>
              <a:spcBef>
                <a:spcPts val="0"/>
              </a:spcBef>
              <a:spcAft>
                <a:spcPts val="0"/>
              </a:spcAft>
              <a:buSzPct val="69498"/>
              <a:buChar char="•"/>
            </a:pPr>
            <a:r>
              <a:rPr lang="en-US" dirty="0"/>
              <a:t>Both </a:t>
            </a:r>
            <a:r>
              <a:rPr lang="en-US" dirty="0">
                <a:highlight>
                  <a:srgbClr val="FFFF00"/>
                </a:highlight>
              </a:rPr>
              <a:t>negative, as well as positive values, are indicated</a:t>
            </a:r>
            <a:r>
              <a:rPr lang="en-US" dirty="0"/>
              <a:t>.</a:t>
            </a:r>
            <a:endParaRPr dirty="0"/>
          </a:p>
          <a:p>
            <a:pPr marL="0" lvl="0" indent="0" algn="l" rtl="0">
              <a:lnSpc>
                <a:spcPct val="90000"/>
              </a:lnSpc>
              <a:spcBef>
                <a:spcPts val="1000"/>
              </a:spcBef>
              <a:spcAft>
                <a:spcPts val="0"/>
              </a:spcAft>
              <a:buSzPct val="69498"/>
              <a:buNone/>
            </a:pPr>
            <a:r>
              <a:rPr lang="en-US" dirty="0"/>
              <a:t> </a:t>
            </a: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p:txBody>
      </p:sp>
      <p:sp>
        <p:nvSpPr>
          <p:cNvPr id="530" name="Google Shape;53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63</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36" name="Google Shape;536;p37"/>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3200" b="1" dirty="0"/>
              <a:t>The Line Chart</a:t>
            </a:r>
            <a:endParaRPr sz="3200" b="1" dirty="0"/>
          </a:p>
          <a:p>
            <a:pPr marL="0" lvl="0" indent="0" algn="l" rtl="0">
              <a:lnSpc>
                <a:spcPct val="90000"/>
              </a:lnSpc>
              <a:spcBef>
                <a:spcPts val="1000"/>
              </a:spcBef>
              <a:spcAft>
                <a:spcPts val="0"/>
              </a:spcAft>
              <a:buSzPts val="1800"/>
              <a:buNone/>
            </a:pPr>
            <a:r>
              <a:rPr lang="en-US" b="1" dirty="0">
                <a:solidFill>
                  <a:srgbClr val="FF0000"/>
                </a:solidFill>
              </a:rPr>
              <a:t>Limitations:</a:t>
            </a:r>
            <a:endParaRPr dirty="0"/>
          </a:p>
          <a:p>
            <a:pPr marL="457200" lvl="0" indent="-342900" algn="l" rtl="0">
              <a:lnSpc>
                <a:spcPct val="90000"/>
              </a:lnSpc>
              <a:spcBef>
                <a:spcPts val="1000"/>
              </a:spcBef>
              <a:spcAft>
                <a:spcPts val="0"/>
              </a:spcAft>
              <a:buSzPts val="1800"/>
              <a:buChar char="•"/>
            </a:pPr>
            <a:r>
              <a:rPr lang="en-US" dirty="0">
                <a:highlight>
                  <a:srgbClr val="FFFF00"/>
                </a:highlight>
              </a:rPr>
              <a:t>Plotting too many lines over the graph makes it cluttered and confusing to read.</a:t>
            </a:r>
            <a:endParaRPr dirty="0">
              <a:highlight>
                <a:srgbClr val="FFFF00"/>
              </a:highlight>
            </a:endParaRPr>
          </a:p>
          <a:p>
            <a:pPr marL="457200" lvl="0" indent="-342900" algn="l" rtl="0">
              <a:lnSpc>
                <a:spcPct val="90000"/>
              </a:lnSpc>
              <a:spcBef>
                <a:spcPts val="1000"/>
              </a:spcBef>
              <a:spcAft>
                <a:spcPts val="0"/>
              </a:spcAft>
              <a:buSzPts val="1800"/>
              <a:buChar char="•"/>
            </a:pPr>
            <a:r>
              <a:rPr lang="en-US" dirty="0"/>
              <a:t>A </a:t>
            </a:r>
            <a:r>
              <a:rPr lang="en-US" dirty="0">
                <a:highlight>
                  <a:srgbClr val="FFFF00"/>
                </a:highlight>
              </a:rPr>
              <a:t>wide range of data is challenging to plot over a line graph.</a:t>
            </a:r>
            <a:endParaRPr dirty="0">
              <a:highlight>
                <a:srgbClr val="FFFF00"/>
              </a:highlight>
            </a:endParaRPr>
          </a:p>
          <a:p>
            <a:pPr marL="457200" lvl="0" indent="-342900" algn="l" rtl="0">
              <a:lnSpc>
                <a:spcPct val="90000"/>
              </a:lnSpc>
              <a:spcBef>
                <a:spcPts val="1000"/>
              </a:spcBef>
              <a:spcAft>
                <a:spcPts val="0"/>
              </a:spcAft>
              <a:buSzPts val="1800"/>
              <a:buChar char="•"/>
            </a:pPr>
            <a:r>
              <a:rPr lang="en-US" dirty="0"/>
              <a:t>They are </a:t>
            </a:r>
            <a:r>
              <a:rPr lang="en-US" dirty="0">
                <a:highlight>
                  <a:srgbClr val="FFFF00"/>
                </a:highlight>
              </a:rPr>
              <a:t>only ideal for representing data made of total figures </a:t>
            </a:r>
            <a:r>
              <a:rPr lang="en-US" dirty="0"/>
              <a:t>such as values of total rainfall in a month.</a:t>
            </a:r>
            <a:endParaRPr dirty="0"/>
          </a:p>
          <a:p>
            <a:pPr marL="0" lvl="0" indent="0" algn="l" rtl="0">
              <a:lnSpc>
                <a:spcPct val="120000"/>
              </a:lnSpc>
              <a:spcBef>
                <a:spcPts val="0"/>
              </a:spcBef>
              <a:spcAft>
                <a:spcPts val="0"/>
              </a:spcAft>
              <a:buSzPts val="1800"/>
              <a:buNone/>
            </a:pPr>
            <a:r>
              <a:rPr lang="en-US" dirty="0"/>
              <a:t> </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37" name="Google Shape;53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64</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65</a:t>
            </a:fld>
            <a:endParaRPr/>
          </a:p>
        </p:txBody>
      </p:sp>
      <p:pic>
        <p:nvPicPr>
          <p:cNvPr id="609" name="Google Shape;609;p47" descr="line graph example"/>
          <p:cNvPicPr preferRelativeResize="0"/>
          <p:nvPr/>
        </p:nvPicPr>
        <p:blipFill rotWithShape="1">
          <a:blip r:embed="rId3">
            <a:alphaModFix/>
          </a:blip>
          <a:srcRect/>
          <a:stretch/>
        </p:blipFill>
        <p:spPr>
          <a:xfrm>
            <a:off x="6078884" y="493921"/>
            <a:ext cx="5895628" cy="2940878"/>
          </a:xfrm>
          <a:prstGeom prst="rect">
            <a:avLst/>
          </a:prstGeom>
          <a:noFill/>
          <a:ln>
            <a:noFill/>
          </a:ln>
        </p:spPr>
      </p:pic>
      <p:pic>
        <p:nvPicPr>
          <p:cNvPr id="610" name="Google Shape;610;p47"/>
          <p:cNvPicPr preferRelativeResize="0"/>
          <p:nvPr/>
        </p:nvPicPr>
        <p:blipFill rotWithShape="1">
          <a:blip r:embed="rId4">
            <a:alphaModFix/>
          </a:blip>
          <a:srcRect/>
          <a:stretch/>
        </p:blipFill>
        <p:spPr>
          <a:xfrm>
            <a:off x="569981" y="338966"/>
            <a:ext cx="4757393" cy="3805915"/>
          </a:xfrm>
          <a:prstGeom prst="rect">
            <a:avLst/>
          </a:prstGeom>
          <a:noFill/>
          <a:ln>
            <a:noFill/>
          </a:ln>
        </p:spPr>
      </p:pic>
      <p:pic>
        <p:nvPicPr>
          <p:cNvPr id="611" name="Google Shape;611;p47"/>
          <p:cNvPicPr preferRelativeResize="0"/>
          <p:nvPr/>
        </p:nvPicPr>
        <p:blipFill rotWithShape="1">
          <a:blip r:embed="rId5">
            <a:alphaModFix/>
          </a:blip>
          <a:srcRect/>
          <a:stretch/>
        </p:blipFill>
        <p:spPr>
          <a:xfrm>
            <a:off x="1098274" y="4144881"/>
            <a:ext cx="4229100" cy="1917700"/>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extLst>
      <p:ext uri="{BB962C8B-B14F-4D97-AF65-F5344CB8AC3E}">
        <p14:creationId xmlns:p14="http://schemas.microsoft.com/office/powerpoint/2010/main" val="2896532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8"/>
          <p:cNvSpPr txBox="1">
            <a:spLocks noGrp="1"/>
          </p:cNvSpPr>
          <p:nvPr>
            <p:ph type="title"/>
          </p:nvPr>
        </p:nvSpPr>
        <p:spPr>
          <a:xfrm>
            <a:off x="838200" y="116633"/>
            <a:ext cx="10515600" cy="943542"/>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Pie and Donut Charts: </a:t>
            </a:r>
            <a:br>
              <a:rPr lang="en-US" b="1" dirty="0"/>
            </a:br>
            <a:endParaRPr dirty="0"/>
          </a:p>
        </p:txBody>
      </p:sp>
      <p:sp>
        <p:nvSpPr>
          <p:cNvPr id="543" name="Google Shape;543;p38"/>
          <p:cNvSpPr txBox="1">
            <a:spLocks noGrp="1"/>
          </p:cNvSpPr>
          <p:nvPr>
            <p:ph type="body" idx="1"/>
          </p:nvPr>
        </p:nvSpPr>
        <p:spPr>
          <a:xfrm>
            <a:off x="838200" y="908720"/>
            <a:ext cx="10515600" cy="4502792"/>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a:t>A pie chart (or a circle chart) is a </a:t>
            </a:r>
            <a:r>
              <a:rPr lang="en-US" dirty="0">
                <a:highlight>
                  <a:srgbClr val="FFFF00"/>
                </a:highlight>
              </a:rPr>
              <a:t>circular statistical graphic, which is divided into slices to illustrate numerical proportion</a:t>
            </a:r>
            <a:r>
              <a:rPr lang="en-US" dirty="0"/>
              <a:t>.</a:t>
            </a:r>
          </a:p>
          <a:p>
            <a:pPr lvl="0"/>
            <a:r>
              <a:rPr lang="en-US" dirty="0"/>
              <a:t>Donut charts </a:t>
            </a:r>
            <a:r>
              <a:rPr lang="en-US" dirty="0">
                <a:highlight>
                  <a:srgbClr val="FFFF00"/>
                </a:highlight>
              </a:rPr>
              <a:t>can help clarify your data story by including a key takeaway in the center white space </a:t>
            </a:r>
            <a:endParaRPr dirty="0">
              <a:highlight>
                <a:srgbClr val="FFFF00"/>
              </a:highlight>
            </a:endParaRPr>
          </a:p>
          <a:p>
            <a:pPr marL="0" lvl="0" indent="0" algn="l" rtl="0">
              <a:lnSpc>
                <a:spcPct val="90000"/>
              </a:lnSpc>
              <a:spcBef>
                <a:spcPts val="1000"/>
              </a:spcBef>
              <a:spcAft>
                <a:spcPts val="0"/>
              </a:spcAft>
              <a:buSzPts val="1800"/>
              <a:buNone/>
            </a:pPr>
            <a:endParaRPr dirty="0"/>
          </a:p>
        </p:txBody>
      </p:sp>
      <p:sp>
        <p:nvSpPr>
          <p:cNvPr id="544" name="Google Shape;54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66</a:t>
            </a:fld>
            <a:endParaRPr/>
          </a:p>
        </p:txBody>
      </p:sp>
      <p:pic>
        <p:nvPicPr>
          <p:cNvPr id="545" name="Google Shape;545;p38"/>
          <p:cNvPicPr preferRelativeResize="0"/>
          <p:nvPr/>
        </p:nvPicPr>
        <p:blipFill rotWithShape="1">
          <a:blip r:embed="rId3">
            <a:alphaModFix/>
          </a:blip>
          <a:srcRect/>
          <a:stretch/>
        </p:blipFill>
        <p:spPr>
          <a:xfrm>
            <a:off x="156790" y="2740714"/>
            <a:ext cx="7030582" cy="3501059"/>
          </a:xfrm>
          <a:prstGeom prst="rect">
            <a:avLst/>
          </a:prstGeom>
          <a:noFill/>
          <a:ln>
            <a:noFill/>
          </a:ln>
        </p:spPr>
      </p:pic>
      <p:pic>
        <p:nvPicPr>
          <p:cNvPr id="546" name="Google Shape;546;p38"/>
          <p:cNvPicPr preferRelativeResize="0"/>
          <p:nvPr/>
        </p:nvPicPr>
        <p:blipFill rotWithShape="1">
          <a:blip r:embed="rId4">
            <a:alphaModFix/>
          </a:blip>
          <a:srcRect/>
          <a:stretch/>
        </p:blipFill>
        <p:spPr>
          <a:xfrm>
            <a:off x="5685184" y="2478274"/>
            <a:ext cx="5514008" cy="4243201"/>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9"/>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2" name="Google Shape;552;p39"/>
          <p:cNvSpPr txBox="1">
            <a:spLocks noGrp="1"/>
          </p:cNvSpPr>
          <p:nvPr>
            <p:ph type="body" idx="1"/>
          </p:nvPr>
        </p:nvSpPr>
        <p:spPr>
          <a:xfrm>
            <a:off x="838200" y="1060174"/>
            <a:ext cx="10810461" cy="4745090"/>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00B050"/>
                </a:solidFill>
              </a:rPr>
              <a:t>Advantages :</a:t>
            </a:r>
            <a:endParaRPr dirty="0"/>
          </a:p>
          <a:p>
            <a:pPr marL="457200" lvl="0" indent="-342900" algn="l" rtl="0">
              <a:lnSpc>
                <a:spcPct val="90000"/>
              </a:lnSpc>
              <a:spcBef>
                <a:spcPts val="1000"/>
              </a:spcBef>
              <a:spcAft>
                <a:spcPts val="0"/>
              </a:spcAft>
              <a:buSzPct val="69498"/>
              <a:buChar char="•"/>
            </a:pPr>
            <a:r>
              <a:rPr lang="en-US" dirty="0">
                <a:highlight>
                  <a:srgbClr val="FFFF00"/>
                </a:highlight>
              </a:rPr>
              <a:t>A simple and easy-to-understand picture</a:t>
            </a:r>
            <a:r>
              <a:rPr lang="en-US" dirty="0"/>
              <a:t>.</a:t>
            </a:r>
            <a:endParaRPr dirty="0"/>
          </a:p>
          <a:p>
            <a:pPr marL="457200" lvl="0" indent="-342900" algn="l" rtl="0">
              <a:lnSpc>
                <a:spcPct val="90000"/>
              </a:lnSpc>
              <a:spcBef>
                <a:spcPts val="1000"/>
              </a:spcBef>
              <a:spcAft>
                <a:spcPts val="0"/>
              </a:spcAft>
              <a:buSzPct val="69498"/>
              <a:buChar char="•"/>
            </a:pPr>
            <a:r>
              <a:rPr lang="en-US" dirty="0"/>
              <a:t>It represents data visually as a </a:t>
            </a:r>
            <a:r>
              <a:rPr lang="en-US" dirty="0">
                <a:highlight>
                  <a:srgbClr val="FFFF00"/>
                </a:highlight>
              </a:rPr>
              <a:t>fractional part of a whole, which can be an effective communication tool for the even uninformed audience</a:t>
            </a:r>
            <a:r>
              <a:rPr lang="en-US" dirty="0"/>
              <a:t>.</a:t>
            </a:r>
            <a:endParaRPr dirty="0"/>
          </a:p>
          <a:p>
            <a:pPr marL="457200" lvl="0" indent="-342900" algn="l" rtl="0">
              <a:lnSpc>
                <a:spcPct val="90000"/>
              </a:lnSpc>
              <a:spcBef>
                <a:spcPts val="1000"/>
              </a:spcBef>
              <a:spcAft>
                <a:spcPts val="0"/>
              </a:spcAft>
              <a:buSzPct val="69498"/>
              <a:buChar char="•"/>
            </a:pPr>
            <a:r>
              <a:rPr lang="en-US" dirty="0"/>
              <a:t>It enables the audience to see a data comparison at a glance to make an </a:t>
            </a:r>
            <a:r>
              <a:rPr lang="en-US" dirty="0">
                <a:highlight>
                  <a:srgbClr val="FFFF00"/>
                </a:highlight>
              </a:rPr>
              <a:t>immediate analysis</a:t>
            </a:r>
            <a:r>
              <a:rPr lang="en-US" dirty="0"/>
              <a:t> or to understand information quickly.</a:t>
            </a:r>
            <a:endParaRPr dirty="0"/>
          </a:p>
          <a:p>
            <a:pPr marL="457200" lvl="0" indent="-342900" algn="l" rtl="0">
              <a:lnSpc>
                <a:spcPct val="90000"/>
              </a:lnSpc>
              <a:spcBef>
                <a:spcPts val="1000"/>
              </a:spcBef>
              <a:spcAft>
                <a:spcPts val="0"/>
              </a:spcAft>
              <a:buSzPct val="69498"/>
              <a:buChar char="•"/>
            </a:pPr>
            <a:r>
              <a:rPr lang="en-US" dirty="0"/>
              <a:t>The </a:t>
            </a:r>
            <a:r>
              <a:rPr lang="en-US" dirty="0">
                <a:highlight>
                  <a:srgbClr val="FFFF00"/>
                </a:highlight>
              </a:rPr>
              <a:t>need for readers to examine or measure underlying numbers themselves can be removed </a:t>
            </a:r>
            <a:r>
              <a:rPr lang="en-US" dirty="0"/>
              <a:t>by using this chart.</a:t>
            </a:r>
            <a:endParaRPr dirty="0"/>
          </a:p>
          <a:p>
            <a:pPr marL="457200" lvl="0" indent="-342900" algn="l" rtl="0">
              <a:lnSpc>
                <a:spcPct val="90000"/>
              </a:lnSpc>
              <a:spcBef>
                <a:spcPts val="1000"/>
              </a:spcBef>
              <a:spcAft>
                <a:spcPts val="0"/>
              </a:spcAft>
              <a:buSzPct val="69498"/>
              <a:buChar char="•"/>
            </a:pPr>
            <a:r>
              <a:rPr lang="en-US" dirty="0">
                <a:highlight>
                  <a:srgbClr val="FFFF00"/>
                </a:highlight>
              </a:rPr>
              <a:t>To emphasize points you want to make, you can manipulate pieces of data in the pie chart</a:t>
            </a:r>
            <a:r>
              <a:rPr lang="en-US" dirty="0"/>
              <a:t>.</a:t>
            </a:r>
            <a:endParaRPr dirty="0"/>
          </a:p>
          <a:p>
            <a:pPr marL="457200" lvl="0" indent="-228600" algn="l" rtl="0">
              <a:lnSpc>
                <a:spcPct val="90000"/>
              </a:lnSpc>
              <a:spcBef>
                <a:spcPts val="1000"/>
              </a:spcBef>
              <a:spcAft>
                <a:spcPts val="0"/>
              </a:spcAft>
              <a:buClr>
                <a:schemeClr val="dk1"/>
              </a:buClr>
              <a:buSzPct val="69498"/>
              <a:buNone/>
            </a:pPr>
            <a:endParaRPr dirty="0"/>
          </a:p>
          <a:p>
            <a:pPr marL="0" lvl="0" indent="0" algn="l" rtl="0">
              <a:lnSpc>
                <a:spcPct val="90000"/>
              </a:lnSpc>
              <a:spcBef>
                <a:spcPts val="1000"/>
              </a:spcBef>
              <a:spcAft>
                <a:spcPts val="0"/>
              </a:spcAft>
              <a:buSzPct val="69498"/>
              <a:buNone/>
            </a:pPr>
            <a:endParaRPr dirty="0"/>
          </a:p>
        </p:txBody>
      </p:sp>
      <p:sp>
        <p:nvSpPr>
          <p:cNvPr id="553" name="Google Shape;5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67</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0"/>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9" name="Google Shape;559;p40"/>
          <p:cNvSpPr txBox="1">
            <a:spLocks noGrp="1"/>
          </p:cNvSpPr>
          <p:nvPr>
            <p:ph type="body" idx="1"/>
          </p:nvPr>
        </p:nvSpPr>
        <p:spPr>
          <a:xfrm>
            <a:off x="838200" y="1060174"/>
            <a:ext cx="10810461" cy="4351338"/>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FF0000"/>
                </a:solidFill>
              </a:rPr>
              <a:t>Limitations:</a:t>
            </a:r>
            <a:endParaRPr dirty="0"/>
          </a:p>
          <a:p>
            <a:pPr marL="457200" lvl="0" indent="-342900" algn="l" rtl="0">
              <a:lnSpc>
                <a:spcPct val="90000"/>
              </a:lnSpc>
              <a:spcBef>
                <a:spcPts val="1000"/>
              </a:spcBef>
              <a:spcAft>
                <a:spcPts val="0"/>
              </a:spcAft>
              <a:buSzPct val="69498"/>
              <a:buChar char="•"/>
            </a:pPr>
            <a:r>
              <a:rPr lang="en-US" dirty="0"/>
              <a:t>They </a:t>
            </a:r>
            <a:r>
              <a:rPr lang="en-US" dirty="0">
                <a:highlight>
                  <a:srgbClr val="FFFF00"/>
                </a:highlight>
              </a:rPr>
              <a:t>cannot show more than a few values</a:t>
            </a:r>
            <a:r>
              <a:rPr lang="en-US" dirty="0"/>
              <a:t>, because as the number of values shown increases, the size of each segment/slice becomes smaller. This makes them unsuitable for large amounts of data.</a:t>
            </a:r>
            <a:endParaRPr dirty="0"/>
          </a:p>
          <a:p>
            <a:pPr marL="457200" lvl="0" indent="-342900" algn="l" rtl="0">
              <a:lnSpc>
                <a:spcPct val="90000"/>
              </a:lnSpc>
              <a:spcBef>
                <a:spcPts val="1000"/>
              </a:spcBef>
              <a:spcAft>
                <a:spcPts val="0"/>
              </a:spcAft>
              <a:buSzPct val="69498"/>
              <a:buChar char="•"/>
            </a:pPr>
            <a:r>
              <a:rPr lang="en-US" dirty="0"/>
              <a:t>They </a:t>
            </a:r>
            <a:r>
              <a:rPr lang="en-US" dirty="0">
                <a:highlight>
                  <a:srgbClr val="FFFF00"/>
                </a:highlight>
              </a:rPr>
              <a:t>take up more space than their alternatives, like a 100% Stacked Bar Chart for example. Mainly due to their size and for the usual need for a legend.</a:t>
            </a:r>
            <a:endParaRPr dirty="0">
              <a:highlight>
                <a:srgbClr val="FFFF00"/>
              </a:highlight>
            </a:endParaRPr>
          </a:p>
          <a:p>
            <a:pPr marL="457200" lvl="0" indent="-342900" algn="l" rtl="0">
              <a:lnSpc>
                <a:spcPct val="90000"/>
              </a:lnSpc>
              <a:spcBef>
                <a:spcPts val="1000"/>
              </a:spcBef>
              <a:spcAft>
                <a:spcPts val="0"/>
              </a:spcAft>
              <a:buSzPct val="69498"/>
              <a:buChar char="•"/>
            </a:pPr>
            <a:r>
              <a:rPr lang="en-US" dirty="0"/>
              <a:t>They are </a:t>
            </a:r>
            <a:r>
              <a:rPr lang="en-US" dirty="0">
                <a:highlight>
                  <a:srgbClr val="FFFF00"/>
                </a:highlight>
              </a:rPr>
              <a:t>not great for making accurate comparisons between groups of Pie Charts.</a:t>
            </a:r>
            <a:r>
              <a:rPr lang="en-US" dirty="0"/>
              <a:t> This being that it is harder to distinguish the size of items via area when it is for length.</a:t>
            </a:r>
            <a:endParaRPr dirty="0"/>
          </a:p>
          <a:p>
            <a:pPr marL="0" lvl="0" indent="0" algn="l" rtl="0">
              <a:lnSpc>
                <a:spcPct val="90000"/>
              </a:lnSpc>
              <a:spcBef>
                <a:spcPts val="1000"/>
              </a:spcBef>
              <a:spcAft>
                <a:spcPts val="0"/>
              </a:spcAft>
              <a:buSzPct val="69498"/>
              <a:buNone/>
            </a:pPr>
            <a:endParaRPr dirty="0"/>
          </a:p>
        </p:txBody>
      </p:sp>
      <p:sp>
        <p:nvSpPr>
          <p:cNvPr id="560" name="Google Shape;56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68</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69</a:t>
            </a:fld>
            <a:endParaRPr/>
          </a:p>
        </p:txBody>
      </p:sp>
      <p:pic>
        <p:nvPicPr>
          <p:cNvPr id="566" name="Google Shape;566;p41"/>
          <p:cNvPicPr preferRelativeResize="0"/>
          <p:nvPr/>
        </p:nvPicPr>
        <p:blipFill rotWithShape="1">
          <a:blip r:embed="rId3">
            <a:alphaModFix/>
          </a:blip>
          <a:srcRect/>
          <a:stretch/>
        </p:blipFill>
        <p:spPr>
          <a:xfrm>
            <a:off x="695400" y="1556792"/>
            <a:ext cx="4461321" cy="3169886"/>
          </a:xfrm>
          <a:prstGeom prst="rect">
            <a:avLst/>
          </a:prstGeom>
          <a:noFill/>
          <a:ln>
            <a:noFill/>
          </a:ln>
        </p:spPr>
      </p:pic>
      <p:pic>
        <p:nvPicPr>
          <p:cNvPr id="567" name="Google Shape;567;p41"/>
          <p:cNvPicPr preferRelativeResize="0"/>
          <p:nvPr/>
        </p:nvPicPr>
        <p:blipFill rotWithShape="1">
          <a:blip r:embed="rId4">
            <a:alphaModFix/>
          </a:blip>
          <a:srcRect/>
          <a:stretch/>
        </p:blipFill>
        <p:spPr>
          <a:xfrm>
            <a:off x="5879976" y="1278497"/>
            <a:ext cx="5984123" cy="3726476"/>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435207"/>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Clr>
                <a:schemeClr val="dk1"/>
              </a:buClr>
              <a:buSzPts val="2400"/>
              <a:buChar char="•"/>
            </a:pPr>
            <a:r>
              <a:rPr lang="en-US" b="1" dirty="0">
                <a:latin typeface="Times New Roman"/>
                <a:ea typeface="Times New Roman"/>
                <a:cs typeface="Times New Roman"/>
                <a:sym typeface="Times New Roman"/>
              </a:rPr>
              <a:t>65% of the audience is visual learner</a:t>
            </a:r>
            <a:endParaRPr b="1" dirty="0">
              <a:latin typeface="Times New Roman"/>
              <a:ea typeface="Times New Roman"/>
              <a:cs typeface="Times New Roman"/>
              <a:sym typeface="Times New Roman"/>
            </a:endParaRPr>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compared </a:t>
            </a:r>
            <a:r>
              <a:rPr lang="en-US" sz="2400" b="1" dirty="0">
                <a:solidFill>
                  <a:schemeClr val="accent2">
                    <a:lumMod val="60000"/>
                    <a:lumOff val="40000"/>
                  </a:schemeClr>
                </a:solidFill>
                <a:latin typeface="Times New Roman"/>
                <a:ea typeface="Times New Roman"/>
                <a:cs typeface="Times New Roman"/>
                <a:sym typeface="Times New Roman"/>
              </a:rPr>
              <a:t>to  20%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a:solidFill>
                  <a:schemeClr val="accent2">
                    <a:lumMod val="40000"/>
                    <a:lumOff val="60000"/>
                  </a:schemeClr>
                </a:solidFill>
                <a:latin typeface="Times New Roman"/>
                <a:ea typeface="Times New Roman"/>
                <a:cs typeface="Times New Roman"/>
                <a:sym typeface="Times New Roman"/>
              </a:rPr>
              <a:t>0% of what we hear</a:t>
            </a:r>
            <a:endParaRPr b="1" dirty="0">
              <a:solidFill>
                <a:schemeClr val="accent2">
                  <a:lumMod val="40000"/>
                  <a:lumOff val="60000"/>
                </a:schemeClr>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It takes </a:t>
            </a:r>
            <a:r>
              <a:rPr lang="en-US" b="1" u="sng" dirty="0">
                <a:latin typeface="Times New Roman"/>
                <a:ea typeface="Times New Roman"/>
                <a:cs typeface="Times New Roman"/>
                <a:sym typeface="Times New Roman"/>
              </a:rPr>
              <a:t>just 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err="1">
                <a:highlight>
                  <a:srgbClr val="FFFF00"/>
                </a:highlight>
              </a:rPr>
              <a:t>Treemap</a:t>
            </a:r>
            <a:r>
              <a:rPr lang="en-US" dirty="0">
                <a:highlight>
                  <a:srgbClr val="FFFF00"/>
                </a:highlight>
              </a:rPr>
              <a:t> </a:t>
            </a:r>
            <a:r>
              <a:rPr lang="en-US" dirty="0"/>
              <a:t>an alterative to pie</a:t>
            </a:r>
            <a:endParaRPr dirty="0"/>
          </a:p>
        </p:txBody>
      </p:sp>
      <p:sp>
        <p:nvSpPr>
          <p:cNvPr id="573" name="Google Shape;57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70</a:t>
            </a:fld>
            <a:endParaRPr/>
          </a:p>
        </p:txBody>
      </p:sp>
      <p:pic>
        <p:nvPicPr>
          <p:cNvPr id="574" name="Google Shape;574;p42"/>
          <p:cNvPicPr preferRelativeResize="0"/>
          <p:nvPr/>
        </p:nvPicPr>
        <p:blipFill rotWithShape="1">
          <a:blip r:embed="rId3">
            <a:alphaModFix/>
          </a:blip>
          <a:srcRect/>
          <a:stretch/>
        </p:blipFill>
        <p:spPr>
          <a:xfrm>
            <a:off x="6677156" y="1526006"/>
            <a:ext cx="5001322" cy="2663042"/>
          </a:xfrm>
          <a:prstGeom prst="rect">
            <a:avLst/>
          </a:prstGeom>
          <a:noFill/>
          <a:ln>
            <a:noFill/>
          </a:ln>
        </p:spPr>
      </p:pic>
      <p:pic>
        <p:nvPicPr>
          <p:cNvPr id="575" name="Google Shape;575;p42"/>
          <p:cNvPicPr preferRelativeResize="0"/>
          <p:nvPr/>
        </p:nvPicPr>
        <p:blipFill rotWithShape="1">
          <a:blip r:embed="rId4">
            <a:alphaModFix/>
          </a:blip>
          <a:srcRect/>
          <a:stretch/>
        </p:blipFill>
        <p:spPr>
          <a:xfrm>
            <a:off x="129806" y="1526006"/>
            <a:ext cx="6386351" cy="4152873"/>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Scatter Plot</a:t>
            </a:r>
            <a:br>
              <a:rPr lang="en-US" b="1" dirty="0"/>
            </a:br>
            <a:endParaRPr dirty="0"/>
          </a:p>
        </p:txBody>
      </p:sp>
      <p:sp>
        <p:nvSpPr>
          <p:cNvPr id="581" name="Google Shape;581;p43"/>
          <p:cNvSpPr txBox="1">
            <a:spLocks noGrp="1"/>
          </p:cNvSpPr>
          <p:nvPr>
            <p:ph type="body" idx="1"/>
          </p:nvPr>
        </p:nvSpPr>
        <p:spPr>
          <a:xfrm>
            <a:off x="838200" y="548680"/>
            <a:ext cx="10515600" cy="485539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dirty="0"/>
          </a:p>
        </p:txBody>
      </p:sp>
      <p:sp>
        <p:nvSpPr>
          <p:cNvPr id="582" name="Google Shape;58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71</a:t>
            </a:fld>
            <a:endParaRPr/>
          </a:p>
        </p:txBody>
      </p:sp>
      <p:sp>
        <p:nvSpPr>
          <p:cNvPr id="2" name="Footer Placeholder 1"/>
          <p:cNvSpPr>
            <a:spLocks noGrp="1"/>
          </p:cNvSpPr>
          <p:nvPr>
            <p:ph type="ftr" idx="11"/>
          </p:nvPr>
        </p:nvSpPr>
        <p:spPr/>
        <p:txBody>
          <a:bodyPr/>
          <a:lstStyle/>
          <a:p>
            <a:r>
              <a:rPr lang="en-IN"/>
              <a:t>116N54C301 (2023)</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735324"/>
            <a:ext cx="9001000" cy="506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1" name="Google Shape;581;p43"/>
          <p:cNvSpPr txBox="1">
            <a:spLocks noGrp="1"/>
          </p:cNvSpPr>
          <p:nvPr>
            <p:ph type="body" idx="1"/>
          </p:nvPr>
        </p:nvSpPr>
        <p:spPr>
          <a:xfrm>
            <a:off x="838200" y="1052736"/>
            <a:ext cx="10515600" cy="547260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indent="-457200" algn="just"/>
            <a:r>
              <a:rPr lang="en-US" dirty="0"/>
              <a:t>Scatter plots </a:t>
            </a:r>
            <a:r>
              <a:rPr lang="en-US" dirty="0">
                <a:highlight>
                  <a:srgbClr val="FFFF00"/>
                </a:highlight>
              </a:rPr>
              <a:t>are an effective way to visualize numerical variables to compare measures and quickly identify patterns, trends, concentrations (clusters), and outliers. </a:t>
            </a:r>
          </a:p>
          <a:p>
            <a:pPr indent="-457200" algn="just"/>
            <a:r>
              <a:rPr lang="en-US" dirty="0"/>
              <a:t>These charts can </a:t>
            </a:r>
            <a:r>
              <a:rPr lang="en-US" dirty="0">
                <a:highlight>
                  <a:srgbClr val="FFFF00"/>
                </a:highlight>
              </a:rPr>
              <a:t>give viewers a sense of where to focus discovery efforts</a:t>
            </a:r>
            <a:r>
              <a:rPr lang="en-US" dirty="0"/>
              <a:t> further and are </a:t>
            </a:r>
            <a:r>
              <a:rPr lang="en-US" dirty="0">
                <a:highlight>
                  <a:srgbClr val="FFFF00"/>
                </a:highlight>
              </a:rPr>
              <a:t>best used to investigate relationships between variables. </a:t>
            </a:r>
          </a:p>
          <a:p>
            <a:pPr indent="-457200" algn="just"/>
            <a:r>
              <a:rPr lang="en-US" dirty="0"/>
              <a:t>Scatter plots are particularly </a:t>
            </a:r>
            <a:r>
              <a:rPr lang="en-US" dirty="0">
                <a:highlight>
                  <a:srgbClr val="FFFF00"/>
                </a:highlight>
              </a:rPr>
              <a:t>useful when exploring statistical relationships such as linear regression. </a:t>
            </a:r>
          </a:p>
          <a:p>
            <a:pPr indent="-457200" algn="just"/>
            <a:r>
              <a:rPr lang="en-US" dirty="0"/>
              <a:t>Use a scatter plot to </a:t>
            </a:r>
            <a:r>
              <a:rPr lang="en-US" dirty="0">
                <a:highlight>
                  <a:srgbClr val="FFFF00"/>
                </a:highlight>
              </a:rPr>
              <a:t>determine whether or not two variables have a relationship or correlation</a:t>
            </a:r>
            <a:r>
              <a:rPr lang="en-US" dirty="0"/>
              <a:t>.</a:t>
            </a:r>
          </a:p>
          <a:p>
            <a:pPr marL="0" indent="0" algn="just">
              <a:buNone/>
            </a:pPr>
            <a:endParaRPr dirty="0"/>
          </a:p>
        </p:txBody>
      </p:sp>
      <p:sp>
        <p:nvSpPr>
          <p:cNvPr id="582" name="Google Shape;58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72</a:t>
            </a:fld>
            <a:endParaRPr/>
          </a:p>
        </p:txBody>
      </p:sp>
      <p:sp>
        <p:nvSpPr>
          <p:cNvPr id="2" name="Footer Placeholder 1"/>
          <p:cNvSpPr>
            <a:spLocks noGrp="1"/>
          </p:cNvSpPr>
          <p:nvPr>
            <p:ph type="ftr" idx="11"/>
          </p:nvPr>
        </p:nvSpPr>
        <p:spPr/>
        <p:txBody>
          <a:bodyPr/>
          <a:lstStyle/>
          <a:p>
            <a:r>
              <a:rPr lang="en-IN"/>
              <a:t>116N54C301 (2023)</a:t>
            </a:r>
          </a:p>
        </p:txBody>
      </p:sp>
    </p:spTree>
    <p:extLst>
      <p:ext uri="{BB962C8B-B14F-4D97-AF65-F5344CB8AC3E}">
        <p14:creationId xmlns:p14="http://schemas.microsoft.com/office/powerpoint/2010/main" val="765895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4"/>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9" name="Google Shape;589;p44"/>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marL="0" lvl="0" indent="0" algn="l" rtl="0">
              <a:lnSpc>
                <a:spcPct val="90000"/>
              </a:lnSpc>
              <a:spcBef>
                <a:spcPts val="1000"/>
              </a:spcBef>
              <a:spcAft>
                <a:spcPts val="0"/>
              </a:spcAft>
              <a:buSzPts val="1800"/>
              <a:buNone/>
            </a:pPr>
            <a:r>
              <a:rPr lang="en-US" sz="3600" dirty="0">
                <a:solidFill>
                  <a:srgbClr val="00B050"/>
                </a:solidFill>
              </a:rPr>
              <a:t> Advantages:</a:t>
            </a:r>
            <a:endParaRPr dirty="0"/>
          </a:p>
          <a:p>
            <a:pPr marL="457200" lvl="0" indent="-342900" algn="l" rtl="0">
              <a:lnSpc>
                <a:spcPct val="90000"/>
              </a:lnSpc>
              <a:spcBef>
                <a:spcPts val="1000"/>
              </a:spcBef>
              <a:spcAft>
                <a:spcPts val="0"/>
              </a:spcAft>
              <a:buClr>
                <a:schemeClr val="dk1"/>
              </a:buClr>
              <a:buSzPts val="1800"/>
              <a:buChar char="•"/>
            </a:pPr>
            <a:r>
              <a:rPr lang="en-US" dirty="0"/>
              <a:t>It shows the </a:t>
            </a:r>
            <a:r>
              <a:rPr lang="en-US" dirty="0">
                <a:highlight>
                  <a:srgbClr val="FFFF00"/>
                </a:highlight>
              </a:rPr>
              <a:t>relationship between two variables</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t>It is the </a:t>
            </a:r>
            <a:r>
              <a:rPr lang="en-US" dirty="0">
                <a:highlight>
                  <a:srgbClr val="FFFF00"/>
                </a:highlight>
              </a:rPr>
              <a:t>best method to show you a non-linear pattern</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t>The </a:t>
            </a:r>
            <a:r>
              <a:rPr lang="en-US" dirty="0">
                <a:highlight>
                  <a:srgbClr val="FFFF00"/>
                </a:highlight>
              </a:rPr>
              <a:t>range of data flow, like the maximum and minimum value, can be determined.</a:t>
            </a:r>
            <a:endParaRPr dirty="0">
              <a:highlight>
                <a:srgbClr val="FFFF00"/>
              </a:highlight>
            </a:endParaRPr>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Patterns are easy to observe</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highlight>
                  <a:srgbClr val="FFFF00"/>
                </a:highlight>
              </a:rPr>
              <a:t>Plotting the diagram is simple.</a:t>
            </a:r>
            <a:endParaRPr dirty="0">
              <a:highlight>
                <a:srgbClr val="FFFF00"/>
              </a:highlight>
            </a:endParaRPr>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0" name="Google Shape;59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73</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5"/>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96" name="Google Shape;596;p4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b="1" dirty="0"/>
              <a:t>The Scatter Plot</a:t>
            </a:r>
            <a:endParaRPr b="1" dirty="0"/>
          </a:p>
          <a:p>
            <a:pPr marL="0" lvl="0" indent="0" algn="l" rtl="0">
              <a:lnSpc>
                <a:spcPct val="90000"/>
              </a:lnSpc>
              <a:spcBef>
                <a:spcPts val="1000"/>
              </a:spcBef>
              <a:spcAft>
                <a:spcPts val="0"/>
              </a:spcAft>
              <a:buSzPts val="1800"/>
              <a:buNone/>
            </a:pPr>
            <a:r>
              <a:rPr lang="en-US" sz="3600"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Scatter plot </a:t>
            </a:r>
            <a:r>
              <a:rPr lang="en-US" dirty="0">
                <a:highlight>
                  <a:srgbClr val="FFFF00"/>
                </a:highlight>
              </a:rPr>
              <a:t>does not show the relationship for more than two variables.</a:t>
            </a:r>
            <a:endParaRPr dirty="0">
              <a:highlight>
                <a:srgbClr val="FFFF00"/>
              </a:highlight>
            </a:endParaRPr>
          </a:p>
          <a:p>
            <a:pPr marL="457200" lvl="0" indent="-342900" algn="l" rtl="0">
              <a:lnSpc>
                <a:spcPct val="90000"/>
              </a:lnSpc>
              <a:spcBef>
                <a:spcPts val="1000"/>
              </a:spcBef>
              <a:spcAft>
                <a:spcPts val="0"/>
              </a:spcAft>
              <a:buClr>
                <a:schemeClr val="dk1"/>
              </a:buClr>
              <a:buSzPts val="1800"/>
              <a:buChar char="•"/>
            </a:pPr>
            <a:r>
              <a:rPr lang="en-US" dirty="0"/>
              <a:t>Scatter plots are </a:t>
            </a:r>
            <a:r>
              <a:rPr lang="en-US" dirty="0">
                <a:highlight>
                  <a:srgbClr val="FFFF00"/>
                </a:highlight>
              </a:rPr>
              <a:t>unable to give the exact extent of correlation</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t>Scatter plot </a:t>
            </a:r>
            <a:r>
              <a:rPr lang="en-US" dirty="0">
                <a:highlight>
                  <a:srgbClr val="FFFF00"/>
                </a:highlight>
              </a:rPr>
              <a:t>doesn't show the quantitative measure of the relationship between the two variables</a:t>
            </a:r>
            <a:r>
              <a:rPr lang="en-US" dirty="0"/>
              <a:t>.</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7" name="Google Shape;59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74</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75</a:t>
            </a:fld>
            <a:endParaRPr/>
          </a:p>
        </p:txBody>
      </p:sp>
      <p:pic>
        <p:nvPicPr>
          <p:cNvPr id="603" name="Google Shape;603;p46"/>
          <p:cNvPicPr preferRelativeResize="0"/>
          <p:nvPr/>
        </p:nvPicPr>
        <p:blipFill rotWithShape="1">
          <a:blip r:embed="rId3">
            <a:alphaModFix/>
          </a:blip>
          <a:srcRect/>
          <a:stretch/>
        </p:blipFill>
        <p:spPr>
          <a:xfrm>
            <a:off x="543339" y="670684"/>
            <a:ext cx="5868228" cy="5868228"/>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8"/>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Packed Bubble Chart</a:t>
            </a:r>
            <a:br>
              <a:rPr lang="en-US" b="1" dirty="0"/>
            </a:br>
            <a:endParaRPr dirty="0"/>
          </a:p>
        </p:txBody>
      </p:sp>
      <p:sp>
        <p:nvSpPr>
          <p:cNvPr id="617" name="Google Shape;617;p48"/>
          <p:cNvSpPr txBox="1">
            <a:spLocks noGrp="1"/>
          </p:cNvSpPr>
          <p:nvPr>
            <p:ph type="body" idx="1"/>
          </p:nvPr>
        </p:nvSpPr>
        <p:spPr>
          <a:xfrm>
            <a:off x="745435" y="692696"/>
            <a:ext cx="10515600" cy="467906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a:t>Packed bubble charts are </a:t>
            </a:r>
            <a:r>
              <a:rPr lang="en-US" b="1" dirty="0">
                <a:highlight>
                  <a:srgbClr val="FFFF00"/>
                </a:highlight>
              </a:rPr>
              <a:t>visualizations where the size and optionally the color of the bubbles are used to visualize the data</a:t>
            </a:r>
            <a:r>
              <a:rPr lang="en-US" dirty="0">
                <a:highlight>
                  <a:srgbClr val="FFFF00"/>
                </a:highlight>
              </a:rPr>
              <a:t>. </a:t>
            </a:r>
            <a:endParaRPr dirty="0">
              <a:highlight>
                <a:srgbClr val="FFFF00"/>
              </a:highlight>
            </a:endParaRPr>
          </a:p>
        </p:txBody>
      </p:sp>
      <p:sp>
        <p:nvSpPr>
          <p:cNvPr id="618" name="Google Shape;61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76</a:t>
            </a:fld>
            <a:endParaRPr/>
          </a:p>
        </p:txBody>
      </p:sp>
      <p:sp>
        <p:nvSpPr>
          <p:cNvPr id="2" name="Footer Placeholder 1"/>
          <p:cNvSpPr>
            <a:spLocks noGrp="1"/>
          </p:cNvSpPr>
          <p:nvPr>
            <p:ph type="ftr" idx="11"/>
          </p:nvPr>
        </p:nvSpPr>
        <p:spPr/>
        <p:txBody>
          <a:bodyPr/>
          <a:lstStyle/>
          <a:p>
            <a:r>
              <a:rPr lang="en-IN"/>
              <a:t>116N54C301 (2023)</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060848"/>
            <a:ext cx="648072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a:bodyPr>
          <a:lstStyle/>
          <a:p>
            <a:pPr marL="114300" lvl="0">
              <a:spcBef>
                <a:spcPts val="1000"/>
              </a:spcBef>
            </a:pPr>
            <a:r>
              <a:rPr lang="en-US" sz="3600" b="1" dirty="0"/>
              <a:t>The Packed Bubble Chart</a:t>
            </a:r>
          </a:p>
        </p:txBody>
      </p:sp>
      <p:sp>
        <p:nvSpPr>
          <p:cNvPr id="625" name="Google Shape;625;p49"/>
          <p:cNvSpPr txBox="1">
            <a:spLocks noGrp="1"/>
          </p:cNvSpPr>
          <p:nvPr>
            <p:ph type="body" idx="1"/>
          </p:nvPr>
        </p:nvSpPr>
        <p:spPr>
          <a:xfrm>
            <a:off x="745435" y="908721"/>
            <a:ext cx="10515600" cy="5240288"/>
          </a:xfrm>
          <a:prstGeom prst="rect">
            <a:avLst/>
          </a:prstGeom>
          <a:noFill/>
          <a:ln>
            <a:noFill/>
          </a:ln>
        </p:spPr>
        <p:txBody>
          <a:bodyPr spcFirstLastPara="1" wrap="square" lIns="91425" tIns="45700" rIns="91425" bIns="45700" anchor="t" anchorCtr="0">
            <a:normAutofit/>
          </a:bodyPr>
          <a:lstStyle/>
          <a:p>
            <a:pPr marL="685800" indent="-457200" algn="just">
              <a:buSzPct val="69498"/>
            </a:pPr>
            <a:r>
              <a:rPr lang="en-US" dirty="0"/>
              <a:t>The bubble chart </a:t>
            </a:r>
            <a:r>
              <a:rPr lang="en-US" dirty="0">
                <a:highlight>
                  <a:srgbClr val="FFFF00"/>
                </a:highlight>
              </a:rPr>
              <a:t>is a variation of the scatter plot that replaces data points with a cluster of circles (or bubbles)</a:t>
            </a:r>
            <a:r>
              <a:rPr lang="en-US" dirty="0"/>
              <a:t>, a technique that further emphasizes data that would be rendered on a pie chart, scatter plot, or map. </a:t>
            </a:r>
          </a:p>
          <a:p>
            <a:pPr marL="685800" indent="-457200" algn="just">
              <a:buSzPct val="69498"/>
            </a:pPr>
            <a:r>
              <a:rPr lang="en-US" dirty="0"/>
              <a:t>This method </a:t>
            </a:r>
            <a:r>
              <a:rPr lang="en-US" dirty="0">
                <a:highlight>
                  <a:srgbClr val="FFFF00"/>
                </a:highlight>
              </a:rPr>
              <a:t>shows relational values without regard to axes and is used to display three dimensions of data:</a:t>
            </a:r>
            <a:r>
              <a:rPr lang="en-US" dirty="0"/>
              <a:t> two through the bubble’s location and another through size.</a:t>
            </a:r>
          </a:p>
          <a:p>
            <a:pPr marL="685800" indent="-457200" algn="just">
              <a:buSzPct val="69498"/>
            </a:pPr>
            <a:r>
              <a:rPr lang="en-US" dirty="0"/>
              <a:t>These charts </a:t>
            </a:r>
            <a:r>
              <a:rPr lang="en-US" dirty="0">
                <a:highlight>
                  <a:srgbClr val="FFFF00"/>
                </a:highlight>
              </a:rPr>
              <a:t>allow for the comparison of entities in terms of their relative positions with respect to each numeric axis and size. </a:t>
            </a:r>
          </a:p>
          <a:p>
            <a:pPr marL="685800" indent="-457200" algn="just">
              <a:buSzPct val="69498"/>
            </a:pPr>
            <a:r>
              <a:rPr lang="en-US" dirty="0"/>
              <a:t>The </a:t>
            </a:r>
            <a:r>
              <a:rPr lang="en-US" dirty="0">
                <a:highlight>
                  <a:srgbClr val="FFFF00"/>
                </a:highlight>
              </a:rPr>
              <a:t>sizes of the bubbles provide details about the data</a:t>
            </a:r>
            <a:r>
              <a:rPr lang="en-US" dirty="0"/>
              <a:t>, and colors can be used as an additional encoding cue to answer many questions about the data at once.</a:t>
            </a:r>
            <a:endParaRPr dirty="0"/>
          </a:p>
        </p:txBody>
      </p:sp>
      <p:sp>
        <p:nvSpPr>
          <p:cNvPr id="626" name="Google Shape;62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77</a:t>
            </a:fld>
            <a:endParaRPr/>
          </a:p>
        </p:txBody>
      </p:sp>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25" name="Google Shape;625;p49"/>
          <p:cNvSpPr txBox="1">
            <a:spLocks noGrp="1"/>
          </p:cNvSpPr>
          <p:nvPr>
            <p:ph type="body" idx="1"/>
          </p:nvPr>
        </p:nvSpPr>
        <p:spPr>
          <a:xfrm>
            <a:off x="745435" y="1020417"/>
            <a:ext cx="10515600" cy="5128591"/>
          </a:xfrm>
          <a:prstGeom prst="rect">
            <a:avLst/>
          </a:prstGeom>
          <a:noFill/>
          <a:ln>
            <a:noFill/>
          </a:ln>
        </p:spPr>
        <p:txBody>
          <a:bodyPr spcFirstLastPara="1" wrap="square" lIns="91425" tIns="45700" rIns="91425" bIns="45700" anchor="t" anchorCtr="0">
            <a:normAutofit fontScale="92500" lnSpcReduction="20000"/>
          </a:bodyPr>
          <a:lstStyle/>
          <a:p>
            <a:pPr marL="114300" lvl="0" indent="0" algn="l" rtl="0">
              <a:lnSpc>
                <a:spcPct val="90000"/>
              </a:lnSpc>
              <a:spcBef>
                <a:spcPts val="1000"/>
              </a:spcBef>
              <a:spcAft>
                <a:spcPts val="0"/>
              </a:spcAft>
              <a:buClr>
                <a:schemeClr val="dk1"/>
              </a:buClr>
              <a:buSzPct val="69498"/>
              <a:buNone/>
            </a:pPr>
            <a:r>
              <a:rPr lang="en-US" sz="3000" b="1" dirty="0"/>
              <a:t>The Packed Bubble Chart</a:t>
            </a:r>
            <a:endParaRPr sz="3000" b="1" dirty="0"/>
          </a:p>
          <a:p>
            <a:pPr marL="457200" lvl="0" indent="-342900" algn="l" rtl="0">
              <a:lnSpc>
                <a:spcPct val="90000"/>
              </a:lnSpc>
              <a:spcBef>
                <a:spcPts val="1000"/>
              </a:spcBef>
              <a:spcAft>
                <a:spcPts val="0"/>
              </a:spcAft>
              <a:buClr>
                <a:schemeClr val="dk1"/>
              </a:buClr>
              <a:buSzPct val="51209"/>
              <a:buChar char="•"/>
            </a:pPr>
            <a:r>
              <a:rPr lang="en-US" sz="3800" b="1" dirty="0">
                <a:solidFill>
                  <a:srgbClr val="00B050"/>
                </a:solidFill>
              </a:rPr>
              <a:t>Advantages:</a:t>
            </a:r>
            <a:endParaRPr dirty="0"/>
          </a:p>
          <a:p>
            <a:pPr marL="457200" lvl="0" indent="-342900" algn="l" rtl="0">
              <a:lnSpc>
                <a:spcPct val="90000"/>
              </a:lnSpc>
              <a:spcBef>
                <a:spcPts val="1000"/>
              </a:spcBef>
              <a:spcAft>
                <a:spcPts val="0"/>
              </a:spcAft>
              <a:buClr>
                <a:schemeClr val="dk1"/>
              </a:buClr>
              <a:buSzPct val="69498"/>
              <a:buChar char="•"/>
            </a:pPr>
            <a:r>
              <a:rPr lang="en-US" dirty="0"/>
              <a:t>Explaining a </a:t>
            </a:r>
            <a:r>
              <a:rPr lang="en-US" dirty="0">
                <a:highlight>
                  <a:srgbClr val="FFFF00"/>
                </a:highlight>
              </a:rPr>
              <a:t>complex data set easily</a:t>
            </a:r>
            <a:r>
              <a:rPr lang="en-US" dirty="0"/>
              <a:t>.</a:t>
            </a:r>
            <a:endParaRPr dirty="0"/>
          </a:p>
          <a:p>
            <a:pPr marL="457200" lvl="0" indent="-342900" algn="l" rtl="0">
              <a:lnSpc>
                <a:spcPct val="90000"/>
              </a:lnSpc>
              <a:spcBef>
                <a:spcPts val="1000"/>
              </a:spcBef>
              <a:spcAft>
                <a:spcPts val="0"/>
              </a:spcAft>
              <a:buClr>
                <a:schemeClr val="dk1"/>
              </a:buClr>
              <a:buSzPct val="69498"/>
              <a:buChar char="•"/>
            </a:pPr>
            <a:r>
              <a:rPr lang="en-US" dirty="0"/>
              <a:t>Analyzing </a:t>
            </a:r>
            <a:r>
              <a:rPr lang="en-US" dirty="0">
                <a:highlight>
                  <a:srgbClr val="FFFF00"/>
                </a:highlight>
              </a:rPr>
              <a:t>data sets with multiple inputs more easily.</a:t>
            </a:r>
            <a:endParaRPr dirty="0">
              <a:highlight>
                <a:srgbClr val="FFFF00"/>
              </a:highlight>
            </a:endParaRPr>
          </a:p>
          <a:p>
            <a:pPr marL="457200" lvl="0" indent="-342900" algn="l" rtl="0">
              <a:lnSpc>
                <a:spcPct val="90000"/>
              </a:lnSpc>
              <a:spcBef>
                <a:spcPts val="1000"/>
              </a:spcBef>
              <a:spcAft>
                <a:spcPts val="0"/>
              </a:spcAft>
              <a:buClr>
                <a:schemeClr val="dk1"/>
              </a:buClr>
              <a:buSzPct val="69498"/>
              <a:buChar char="•"/>
            </a:pPr>
            <a:r>
              <a:rPr lang="en-US" dirty="0"/>
              <a:t>Helping to </a:t>
            </a:r>
            <a:r>
              <a:rPr lang="en-US" dirty="0">
                <a:highlight>
                  <a:srgbClr val="FFFF00"/>
                </a:highlight>
              </a:rPr>
              <a:t>visualize patterns and uncover trends </a:t>
            </a:r>
            <a:r>
              <a:rPr lang="en-US" dirty="0"/>
              <a:t>using data analysis.</a:t>
            </a:r>
            <a:endParaRPr dirty="0"/>
          </a:p>
          <a:p>
            <a:pPr marL="457200" lvl="0" indent="-342900" algn="l" rtl="0">
              <a:lnSpc>
                <a:spcPct val="90000"/>
              </a:lnSpc>
              <a:spcBef>
                <a:spcPts val="1000"/>
              </a:spcBef>
              <a:spcAft>
                <a:spcPts val="0"/>
              </a:spcAft>
              <a:buClr>
                <a:schemeClr val="dk1"/>
              </a:buClr>
              <a:buSzPct val="69498"/>
              <a:buChar char="•"/>
            </a:pPr>
            <a:r>
              <a:rPr lang="en-US" dirty="0"/>
              <a:t>Helping to correlate data as part of a data series.</a:t>
            </a:r>
            <a:endParaRPr dirty="0"/>
          </a:p>
          <a:p>
            <a:pPr marL="457200" lvl="0" indent="-342900" algn="l" rtl="0">
              <a:lnSpc>
                <a:spcPct val="90000"/>
              </a:lnSpc>
              <a:spcBef>
                <a:spcPts val="1000"/>
              </a:spcBef>
              <a:spcAft>
                <a:spcPts val="0"/>
              </a:spcAft>
              <a:buClr>
                <a:schemeClr val="dk1"/>
              </a:buClr>
              <a:buSzPct val="69498"/>
              <a:buChar char="•"/>
            </a:pPr>
            <a:r>
              <a:rPr lang="en-US" dirty="0">
                <a:highlight>
                  <a:srgbClr val="FFFF00"/>
                </a:highlight>
              </a:rPr>
              <a:t>Being dynamic enough to analyze finance, sales and marketing scenarios beyond time-series or whole-to-whole comparisons using line and bar charts.</a:t>
            </a:r>
            <a:endParaRPr dirty="0">
              <a:highlight>
                <a:srgbClr val="FFFF00"/>
              </a:highlight>
            </a:endParaRPr>
          </a:p>
          <a:p>
            <a:pPr marL="457200" lvl="0" indent="-342900" algn="l" rtl="0">
              <a:lnSpc>
                <a:spcPct val="90000"/>
              </a:lnSpc>
              <a:spcBef>
                <a:spcPts val="1000"/>
              </a:spcBef>
              <a:spcAft>
                <a:spcPts val="0"/>
              </a:spcAft>
              <a:buClr>
                <a:schemeClr val="dk1"/>
              </a:buClr>
              <a:buSzPct val="69498"/>
              <a:buChar char="•"/>
            </a:pPr>
            <a:r>
              <a:rPr lang="en-US" dirty="0"/>
              <a:t>Effectively </a:t>
            </a:r>
            <a:r>
              <a:rPr lang="en-US" dirty="0">
                <a:highlight>
                  <a:srgbClr val="FFFF00"/>
                </a:highlight>
              </a:rPr>
              <a:t>displaying a relatively large amount of information</a:t>
            </a:r>
            <a:r>
              <a:rPr lang="en-US" dirty="0"/>
              <a:t>.</a:t>
            </a:r>
            <a:endParaRPr dirty="0"/>
          </a:p>
          <a:p>
            <a:pPr marL="457200" lvl="0" indent="-342900" algn="l" rtl="0">
              <a:lnSpc>
                <a:spcPct val="90000"/>
              </a:lnSpc>
              <a:spcBef>
                <a:spcPts val="1000"/>
              </a:spcBef>
              <a:spcAft>
                <a:spcPts val="0"/>
              </a:spcAft>
              <a:buClr>
                <a:schemeClr val="dk1"/>
              </a:buClr>
              <a:buSzPct val="69498"/>
              <a:buChar char="•"/>
            </a:pPr>
            <a:r>
              <a:rPr lang="en-US" dirty="0"/>
              <a:t>Depicting </a:t>
            </a:r>
            <a:r>
              <a:rPr lang="en-US" dirty="0">
                <a:highlight>
                  <a:srgbClr val="FFFF00"/>
                </a:highlight>
              </a:rPr>
              <a:t>the relationship between three or even four variables that can change over time without having to use 3D graphs</a:t>
            </a:r>
            <a:r>
              <a:rPr lang="en-US" dirty="0"/>
              <a:t>.</a:t>
            </a:r>
            <a:endParaRPr dirty="0"/>
          </a:p>
          <a:p>
            <a:pPr marL="457200" lvl="0" indent="-228600" algn="l" rtl="0">
              <a:lnSpc>
                <a:spcPct val="90000"/>
              </a:lnSpc>
              <a:spcBef>
                <a:spcPts val="1000"/>
              </a:spcBef>
              <a:spcAft>
                <a:spcPts val="0"/>
              </a:spcAft>
              <a:buClr>
                <a:schemeClr val="dk1"/>
              </a:buClr>
              <a:buSzPct val="69498"/>
              <a:buNone/>
            </a:pPr>
            <a:endParaRPr dirty="0"/>
          </a:p>
        </p:txBody>
      </p:sp>
      <p:sp>
        <p:nvSpPr>
          <p:cNvPr id="626" name="Google Shape;62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78</a:t>
            </a:fld>
            <a:endParaRPr/>
          </a:p>
        </p:txBody>
      </p:sp>
      <p:sp>
        <p:nvSpPr>
          <p:cNvPr id="2" name="Footer Placeholder 1"/>
          <p:cNvSpPr>
            <a:spLocks noGrp="1"/>
          </p:cNvSpPr>
          <p:nvPr>
            <p:ph type="ftr" idx="11"/>
          </p:nvPr>
        </p:nvSpPr>
        <p:spPr/>
        <p:txBody>
          <a:bodyPr/>
          <a:lstStyle/>
          <a:p>
            <a:r>
              <a:rPr lang="en-IN"/>
              <a:t>116N54C301 (2023)</a:t>
            </a:r>
          </a:p>
        </p:txBody>
      </p:sp>
    </p:spTree>
    <p:extLst>
      <p:ext uri="{BB962C8B-B14F-4D97-AF65-F5344CB8AC3E}">
        <p14:creationId xmlns:p14="http://schemas.microsoft.com/office/powerpoint/2010/main" val="2111984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0"/>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2" name="Google Shape;632;p50"/>
          <p:cNvSpPr txBox="1">
            <a:spLocks noGrp="1"/>
          </p:cNvSpPr>
          <p:nvPr>
            <p:ph type="body" idx="1"/>
          </p:nvPr>
        </p:nvSpPr>
        <p:spPr>
          <a:xfrm>
            <a:off x="745435" y="1020418"/>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Packed Bubble Chart</a:t>
            </a:r>
            <a:endParaRPr sz="3200" b="1" dirty="0"/>
          </a:p>
          <a:p>
            <a:pPr marL="457200" lvl="0" indent="-342900" algn="l" rtl="0">
              <a:lnSpc>
                <a:spcPct val="90000"/>
              </a:lnSpc>
              <a:spcBef>
                <a:spcPts val="1000"/>
              </a:spcBef>
              <a:spcAft>
                <a:spcPts val="0"/>
              </a:spcAft>
              <a:buClr>
                <a:schemeClr val="dk1"/>
              </a:buClr>
              <a:buSzPts val="1800"/>
              <a:buChar char="•"/>
            </a:pPr>
            <a:r>
              <a:rPr lang="en-US" sz="3600"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A bubble chart </a:t>
            </a:r>
            <a:r>
              <a:rPr lang="en-US" dirty="0">
                <a:highlight>
                  <a:srgbClr val="FFFF00"/>
                </a:highlight>
              </a:rPr>
              <a:t>can become difficult to understand</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t>The </a:t>
            </a:r>
            <a:r>
              <a:rPr lang="en-US" dirty="0">
                <a:highlight>
                  <a:srgbClr val="FFFF00"/>
                </a:highlight>
              </a:rPr>
              <a:t>overlapping of bubbles can make it difficult to </a:t>
            </a:r>
            <a:r>
              <a:rPr lang="en-US" dirty="0"/>
              <a:t>distinguish them.</a:t>
            </a:r>
            <a:endParaRPr dirty="0"/>
          </a:p>
          <a:p>
            <a:pPr marL="457200" lvl="0" indent="-342900" algn="l" rtl="0">
              <a:lnSpc>
                <a:spcPct val="90000"/>
              </a:lnSpc>
              <a:spcBef>
                <a:spcPts val="1000"/>
              </a:spcBef>
              <a:spcAft>
                <a:spcPts val="0"/>
              </a:spcAft>
              <a:buClr>
                <a:schemeClr val="dk1"/>
              </a:buClr>
              <a:buSzPts val="1800"/>
              <a:buChar char="•"/>
            </a:pPr>
            <a:r>
              <a:rPr lang="en-US" dirty="0"/>
              <a:t>Users may find it </a:t>
            </a:r>
            <a:r>
              <a:rPr lang="en-US" dirty="0">
                <a:highlight>
                  <a:srgbClr val="FFFF00"/>
                </a:highlight>
              </a:rPr>
              <a:t>hard to depict zero or negative values</a:t>
            </a:r>
            <a:r>
              <a:rPr lang="en-US" dirty="0"/>
              <a:t>.</a:t>
            </a:r>
            <a:endParaRPr dirty="0"/>
          </a:p>
          <a:p>
            <a:pPr marL="457200" lvl="0" indent="-342900" algn="l" rtl="0">
              <a:lnSpc>
                <a:spcPct val="90000"/>
              </a:lnSpc>
              <a:spcBef>
                <a:spcPts val="1000"/>
              </a:spcBef>
              <a:spcAft>
                <a:spcPts val="0"/>
              </a:spcAft>
              <a:buClr>
                <a:schemeClr val="dk1"/>
              </a:buClr>
              <a:buSzPts val="1800"/>
              <a:buChar char="•"/>
            </a:pPr>
            <a:r>
              <a:rPr lang="en-US" dirty="0"/>
              <a:t>It can be </a:t>
            </a:r>
            <a:r>
              <a:rPr lang="en-US" dirty="0">
                <a:highlight>
                  <a:srgbClr val="FFFF00"/>
                </a:highlight>
              </a:rPr>
              <a:t>hard to ascertain exact values using circle sizes</a:t>
            </a:r>
            <a:r>
              <a:rPr lang="en-US" dirty="0"/>
              <a:t>.</a:t>
            </a:r>
            <a:endParaRPr dirty="0"/>
          </a:p>
          <a:p>
            <a:pPr marL="0" lvl="0" indent="0" algn="l" rtl="0">
              <a:lnSpc>
                <a:spcPct val="90000"/>
              </a:lnSpc>
              <a:spcBef>
                <a:spcPts val="1000"/>
              </a:spcBef>
              <a:spcAft>
                <a:spcPts val="0"/>
              </a:spcAft>
              <a:buSzPts val="1800"/>
              <a:buNone/>
            </a:pPr>
            <a:endParaRPr dirty="0"/>
          </a:p>
        </p:txBody>
      </p:sp>
      <p:sp>
        <p:nvSpPr>
          <p:cNvPr id="633" name="Google Shape;63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79</a:t>
            </a:fld>
            <a:endParaRPr/>
          </a:p>
        </p:txBody>
      </p:sp>
      <p:sp>
        <p:nvSpPr>
          <p:cNvPr id="2" name="Footer Placeholder 1"/>
          <p:cNvSpPr>
            <a:spLocks noGrp="1"/>
          </p:cNvSpPr>
          <p:nvPr>
            <p:ph type="ftr" idx="11"/>
          </p:nvPr>
        </p:nvSpPr>
        <p:spPr/>
        <p:txBody>
          <a:bodyPr/>
          <a:lstStyle/>
          <a:p>
            <a:r>
              <a:rPr lang="en-IN" dirty="0"/>
              <a:t>116N54C301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124744"/>
            <a:ext cx="10515600" cy="525658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800"/>
              <a:buChar char="•"/>
            </a:pPr>
            <a:r>
              <a:rPr lang="en-US" sz="3400" b="1" dirty="0">
                <a:latin typeface="Times New Roman"/>
                <a:ea typeface="Times New Roman"/>
                <a:cs typeface="Times New Roman"/>
                <a:sym typeface="Times New Roman"/>
              </a:rPr>
              <a:t>Data visualization: </a:t>
            </a:r>
            <a:endParaRPr sz="3400" b="1" dirty="0">
              <a:latin typeface="Times New Roman"/>
              <a:ea typeface="Times New Roman"/>
              <a:cs typeface="Times New Roman"/>
            </a:endParaRPr>
          </a:p>
          <a:p>
            <a:pPr marL="685800" lvl="1" indent="-228600" algn="l" rtl="0">
              <a:lnSpc>
                <a:spcPct val="90000"/>
              </a:lnSpc>
              <a:spcBef>
                <a:spcPts val="500"/>
              </a:spcBef>
              <a:spcAft>
                <a:spcPts val="0"/>
              </a:spcAft>
              <a:buClr>
                <a:schemeClr val="dk1"/>
              </a:buClr>
              <a:buSzPts val="2400"/>
              <a:buChar char="•"/>
            </a:pPr>
            <a:r>
              <a:rPr lang="en-US" sz="3300" b="1" dirty="0">
                <a:latin typeface="Times New Roman"/>
                <a:ea typeface="Times New Roman"/>
                <a:cs typeface="Times New Roman"/>
                <a:sym typeface="Times New Roman"/>
              </a:rPr>
              <a:t>65% of the audience is visual learner</a:t>
            </a:r>
          </a:p>
          <a:p>
            <a:pPr lvl="1"/>
            <a:r>
              <a:rPr lang="en-US" sz="2800" b="1" dirty="0"/>
              <a:t>Tools for Visual Learners</a:t>
            </a:r>
          </a:p>
          <a:p>
            <a:pPr lvl="2"/>
            <a:r>
              <a:rPr lang="en-US" sz="2200" dirty="0"/>
              <a:t>Use mind pictures or mind maps</a:t>
            </a:r>
          </a:p>
          <a:p>
            <a:pPr lvl="2"/>
            <a:r>
              <a:rPr lang="en-US" sz="2200" dirty="0"/>
              <a:t>Take notes</a:t>
            </a:r>
          </a:p>
          <a:p>
            <a:pPr lvl="2"/>
            <a:r>
              <a:rPr lang="en-US" sz="2200" dirty="0"/>
              <a:t>Use "clue" words for recalling</a:t>
            </a:r>
          </a:p>
          <a:p>
            <a:pPr lvl="2"/>
            <a:r>
              <a:rPr lang="en-US" sz="2200" dirty="0"/>
              <a:t>Use colored highlighters to color code texts and notes</a:t>
            </a:r>
          </a:p>
          <a:p>
            <a:pPr lvl="2"/>
            <a:r>
              <a:rPr lang="en-US" sz="2200" dirty="0"/>
              <a:t>Use maps, charts, diagrams, and lists</a:t>
            </a:r>
          </a:p>
          <a:p>
            <a:pPr lvl="2"/>
            <a:r>
              <a:rPr lang="en-US" sz="2200" dirty="0"/>
              <a:t>Watch audiovisuals</a:t>
            </a:r>
          </a:p>
          <a:p>
            <a:pPr lvl="2"/>
            <a:r>
              <a:rPr lang="en-US" sz="2200" dirty="0"/>
              <a:t>Take photographs</a:t>
            </a:r>
          </a:p>
          <a:p>
            <a:pPr lvl="2"/>
            <a:r>
              <a:rPr lang="en-US" sz="2200" dirty="0"/>
              <a:t>Use study cards or flashcards</a:t>
            </a:r>
          </a:p>
          <a:p>
            <a:pPr lvl="2"/>
            <a:r>
              <a:rPr lang="en-US" sz="2200" dirty="0"/>
              <a:t>Use notebooks</a:t>
            </a:r>
          </a:p>
          <a:p>
            <a:pPr lvl="2"/>
            <a:r>
              <a:rPr lang="en-US" sz="2200" dirty="0"/>
              <a:t>Watch instructor's mouth and face</a:t>
            </a:r>
          </a:p>
          <a:p>
            <a:pPr lvl="2"/>
            <a:r>
              <a:rPr lang="en-US" sz="2200" dirty="0"/>
              <a:t>Use visual chains or mnemonics</a:t>
            </a:r>
          </a:p>
          <a:p>
            <a:pPr lvl="2"/>
            <a:r>
              <a:rPr lang="en-US" sz="2200" dirty="0"/>
              <a:t>Watch TV</a:t>
            </a:r>
          </a:p>
          <a:p>
            <a:pPr lvl="2"/>
            <a:r>
              <a:rPr lang="en-US" sz="2200" dirty="0"/>
              <a:t>See parts of words</a:t>
            </a:r>
          </a:p>
          <a:p>
            <a:pPr lvl="2"/>
            <a:r>
              <a:rPr lang="en-US" sz="2200" dirty="0"/>
              <a:t>Write down directions</a:t>
            </a:r>
          </a:p>
          <a:p>
            <a:pPr marL="685800" lvl="1" indent="-228600" algn="l" rtl="0">
              <a:lnSpc>
                <a:spcPct val="90000"/>
              </a:lnSpc>
              <a:spcBef>
                <a:spcPts val="500"/>
              </a:spcBef>
              <a:spcAft>
                <a:spcPts val="0"/>
              </a:spcAft>
              <a:buClr>
                <a:schemeClr val="dk1"/>
              </a:buClr>
              <a:buSzPts val="2400"/>
              <a:buChar char="•"/>
            </a:pPr>
            <a:endParaRPr b="1"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spTree>
    <p:extLst>
      <p:ext uri="{BB962C8B-B14F-4D97-AF65-F5344CB8AC3E}">
        <p14:creationId xmlns:p14="http://schemas.microsoft.com/office/powerpoint/2010/main" val="37184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1"/>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9" name="Google Shape;63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80</a:t>
            </a:fld>
            <a:endParaRPr/>
          </a:p>
        </p:txBody>
      </p:sp>
      <p:pic>
        <p:nvPicPr>
          <p:cNvPr id="640" name="Google Shape;640;p51"/>
          <p:cNvPicPr preferRelativeResize="0"/>
          <p:nvPr/>
        </p:nvPicPr>
        <p:blipFill rotWithShape="1">
          <a:blip r:embed="rId3">
            <a:alphaModFix/>
          </a:blip>
          <a:srcRect/>
          <a:stretch/>
        </p:blipFill>
        <p:spPr>
          <a:xfrm>
            <a:off x="1024228" y="1584324"/>
            <a:ext cx="4568190" cy="4677328"/>
          </a:xfrm>
          <a:prstGeom prst="rect">
            <a:avLst/>
          </a:prstGeom>
          <a:noFill/>
          <a:ln>
            <a:noFill/>
          </a:ln>
        </p:spPr>
      </p:pic>
      <p:sp>
        <p:nvSpPr>
          <p:cNvPr id="2" name="Footer Placeholder 1"/>
          <p:cNvSpPr>
            <a:spLocks noGrp="1"/>
          </p:cNvSpPr>
          <p:nvPr>
            <p:ph type="ftr" idx="11"/>
          </p:nvPr>
        </p:nvSpPr>
        <p:spPr/>
        <p:txBody>
          <a:bodyPr/>
          <a:lstStyle/>
          <a:p>
            <a:r>
              <a:rPr lang="en-IN"/>
              <a:t>116N54C301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767408" y="980728"/>
            <a:ext cx="10515600" cy="151216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a:solidFill>
                  <a:schemeClr val="accent5">
                    <a:lumMod val="75000"/>
                  </a:schemeClr>
                </a:solidFill>
                <a:latin typeface="Times New Roman"/>
                <a:ea typeface="Times New Roman"/>
                <a:cs typeface="Times New Roman"/>
                <a:sym typeface="Times New Roman"/>
              </a:rPr>
              <a:t>compared </a:t>
            </a:r>
            <a:r>
              <a:rPr lang="en-US" sz="2400" b="1" dirty="0">
                <a:solidFill>
                  <a:schemeClr val="accent5">
                    <a:lumMod val="75000"/>
                  </a:schemeClr>
                </a:solidFill>
                <a:latin typeface="Times New Roman"/>
                <a:ea typeface="Times New Roman"/>
                <a:cs typeface="Times New Roman"/>
                <a:sym typeface="Times New Roman"/>
              </a:rPr>
              <a:t>to</a:t>
            </a:r>
            <a:r>
              <a:rPr lang="en-US" sz="2400" b="1" dirty="0">
                <a:solidFill>
                  <a:schemeClr val="accent2">
                    <a:lumMod val="60000"/>
                    <a:lumOff val="40000"/>
                  </a:schemeClr>
                </a:solidFill>
                <a:latin typeface="Times New Roman"/>
                <a:ea typeface="Times New Roman"/>
                <a:cs typeface="Times New Roman"/>
                <a:sym typeface="Times New Roman"/>
              </a:rPr>
              <a:t>  20%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a:solidFill>
                  <a:schemeClr val="accent2">
                    <a:lumMod val="40000"/>
                    <a:lumOff val="60000"/>
                  </a:schemeClr>
                </a:solidFill>
                <a:latin typeface="Times New Roman"/>
                <a:ea typeface="Times New Roman"/>
                <a:cs typeface="Times New Roman"/>
                <a:sym typeface="Times New Roman"/>
              </a:rPr>
              <a:t>10% of what we 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135"/>
          <a:stretch/>
        </p:blipFill>
        <p:spPr bwMode="auto">
          <a:xfrm>
            <a:off x="2127128" y="2636912"/>
            <a:ext cx="2361886"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428" t="45876" r="60281" b="10741"/>
          <a:stretch/>
        </p:blipFill>
        <p:spPr bwMode="auto">
          <a:xfrm>
            <a:off x="4838164" y="2670776"/>
            <a:ext cx="2230018" cy="297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0057" t="45757" r="40767" b="9092"/>
          <a:stretch/>
        </p:blipFill>
        <p:spPr bwMode="auto">
          <a:xfrm>
            <a:off x="7646476" y="2702143"/>
            <a:ext cx="2337956" cy="309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4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2330</TotalTime>
  <Words>4564</Words>
  <Application>Microsoft Office PowerPoint</Application>
  <PresentationFormat>Widescreen</PresentationFormat>
  <Paragraphs>685</Paragraphs>
  <Slides>80</Slides>
  <Notes>80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Times New Roman</vt:lpstr>
      <vt:lpstr>Calibri</vt:lpstr>
      <vt:lpstr>Arial</vt:lpstr>
      <vt:lpstr>Office Theme</vt:lpstr>
      <vt:lpstr>Data Visualization</vt:lpstr>
      <vt:lpstr>Introduction data visualization  </vt:lpstr>
      <vt:lpstr>Books</vt:lpstr>
      <vt:lpstr>PowerPoint Presentation</vt:lpstr>
      <vt:lpstr>Data Visualization</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Importance of data visualisation</vt:lpstr>
      <vt:lpstr>Same data presented in graphical form </vt:lpstr>
      <vt:lpstr>Visualization steps</vt:lpstr>
      <vt:lpstr>Types of Visualisation</vt:lpstr>
      <vt:lpstr>SciVis vs. InfoVis</vt:lpstr>
      <vt:lpstr>SciVis vs. InfoVis</vt:lpstr>
      <vt:lpstr>Need of Data Visualization  </vt:lpstr>
      <vt:lpstr>PowerPoint Presentation</vt:lpstr>
      <vt:lpstr>Need of Data Visualization  </vt:lpstr>
      <vt:lpstr>Need of Data Visualization  </vt:lpstr>
      <vt:lpstr>Need of Data Visualization  </vt:lpstr>
      <vt:lpstr>Need of Data Visualization  </vt:lpstr>
      <vt:lpstr>Need of Data Visualization  </vt:lpstr>
      <vt:lpstr>Need of Data Visualization  </vt:lpstr>
      <vt:lpstr>Data Analysis Lifecycle</vt:lpstr>
      <vt:lpstr>Data Analysis Lifecycle</vt:lpstr>
      <vt:lpstr>Data Analytics Lifecycle</vt:lpstr>
      <vt:lpstr>Data Analytics Lifecycle</vt:lpstr>
      <vt:lpstr>Data Analytics Lifecycle</vt:lpstr>
      <vt:lpstr>Data Analytics Lifecycle</vt:lpstr>
      <vt:lpstr>Visual Revolution, Various types of visualization with its best practices.</vt:lpstr>
      <vt:lpstr>Visualization best practices</vt:lpstr>
      <vt:lpstr>Data Types </vt:lpstr>
      <vt:lpstr>Data Types &amp; Operations </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 to Story: Bridging the Gap</vt:lpstr>
      <vt:lpstr>Data Visualization V/s Data Storytelling </vt:lpstr>
      <vt:lpstr>Digital Storytelling </vt:lpstr>
      <vt:lpstr>Digital Storytelling </vt:lpstr>
      <vt:lpstr>Data Fundamentals, Collecting data, Preparing Data</vt:lpstr>
      <vt:lpstr>Data Fundamentals, Collecting data, Preparing Data</vt:lpstr>
      <vt:lpstr>Data Fundamentals, Collecting data, Preparing Data</vt:lpstr>
      <vt:lpstr>Data Fundamentals, Collecting data, Preparing Data</vt:lpstr>
      <vt:lpstr>Introduction data visualization</vt:lpstr>
      <vt:lpstr>Charts</vt:lpstr>
      <vt:lpstr>Charts: The Bar Chart </vt:lpstr>
      <vt:lpstr>Charts</vt:lpstr>
      <vt:lpstr>Horizontal Bars</vt:lpstr>
      <vt:lpstr>Comparison using bars</vt:lpstr>
      <vt:lpstr>Stacked bar chart</vt:lpstr>
      <vt:lpstr>Charts</vt:lpstr>
      <vt:lpstr>Charts</vt:lpstr>
      <vt:lpstr>Charts</vt:lpstr>
      <vt:lpstr>The Line Chart </vt:lpstr>
      <vt:lpstr>The Line Chart </vt:lpstr>
      <vt:lpstr>The Line Chart </vt:lpstr>
      <vt:lpstr>Charts</vt:lpstr>
      <vt:lpstr>Charts</vt:lpstr>
      <vt:lpstr>PowerPoint Presentation</vt:lpstr>
      <vt:lpstr>The Pie and Donut Charts:  </vt:lpstr>
      <vt:lpstr>Charts</vt:lpstr>
      <vt:lpstr>Charts</vt:lpstr>
      <vt:lpstr>PowerPoint Presentation</vt:lpstr>
      <vt:lpstr>Treemap an alterative to pie</vt:lpstr>
      <vt:lpstr>The Scatter Plot </vt:lpstr>
      <vt:lpstr>Charts</vt:lpstr>
      <vt:lpstr>Charts</vt:lpstr>
      <vt:lpstr>Charts</vt:lpstr>
      <vt:lpstr>PowerPoint Presentation</vt:lpstr>
      <vt:lpstr>The Packed Bubble Chart </vt:lpstr>
      <vt:lpstr>The Packed Bubble Chart</vt:lpstr>
      <vt:lpstr>Charts</vt:lpstr>
      <vt:lpstr>Charts</vt:lpstr>
      <vt:lpstr>Charts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Microsoft Office User</dc:creator>
  <cp:lastModifiedBy>Atharva Upare</cp:lastModifiedBy>
  <cp:revision>63</cp:revision>
  <dcterms:created xsi:type="dcterms:W3CDTF">2022-08-02T15:22:50Z</dcterms:created>
  <dcterms:modified xsi:type="dcterms:W3CDTF">2023-12-09T05:08:37Z</dcterms:modified>
</cp:coreProperties>
</file>